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3" r:id="rId1"/>
    <p:sldMasterId id="2147483709" r:id="rId2"/>
  </p:sldMasterIdLst>
  <p:notesMasterIdLst>
    <p:notesMasterId r:id="rId19"/>
  </p:notesMasterIdLst>
  <p:handoutMasterIdLst>
    <p:handoutMasterId r:id="rId20"/>
  </p:handoutMasterIdLst>
  <p:sldIdLst>
    <p:sldId id="324" r:id="rId3"/>
    <p:sldId id="287" r:id="rId4"/>
    <p:sldId id="325" r:id="rId5"/>
    <p:sldId id="312" r:id="rId6"/>
    <p:sldId id="334" r:id="rId7"/>
    <p:sldId id="336" r:id="rId8"/>
    <p:sldId id="326" r:id="rId9"/>
    <p:sldId id="335" r:id="rId10"/>
    <p:sldId id="327" r:id="rId11"/>
    <p:sldId id="337" r:id="rId12"/>
    <p:sldId id="328" r:id="rId13"/>
    <p:sldId id="338" r:id="rId14"/>
    <p:sldId id="339" r:id="rId15"/>
    <p:sldId id="340" r:id="rId16"/>
    <p:sldId id="341" r:id="rId17"/>
    <p:sldId id="342" r:id="rId18"/>
  </p:sldIdLst>
  <p:sldSz cx="12192000" cy="6858000"/>
  <p:notesSz cx="9601200" cy="7315200"/>
  <p:embeddedFontLst>
    <p:embeddedFont>
      <p:font typeface="Candara" panose="020E0502030303020204" pitchFamily="34" charset="0"/>
      <p:regular r:id="rId21"/>
      <p:bold r:id="rId22"/>
      <p:italic r:id="rId23"/>
      <p:boldItalic r:id="rId24"/>
    </p:embeddedFont>
    <p:embeddedFont>
      <p:font typeface="Baskerville Old Face" panose="02020602080505020303" pitchFamily="18" charset="0"/>
      <p:regular r:id="rId25"/>
    </p:embeddedFont>
    <p:embeddedFont>
      <p:font typeface="Bookman Old Style" panose="02050604050505020204" pitchFamily="18" charset="0"/>
      <p:regular r:id="rId26"/>
      <p:bold r:id="rId27"/>
      <p:italic r:id="rId28"/>
      <p:boldItalic r:id="rId29"/>
    </p:embeddedFont>
    <p:embeddedFont>
      <p:font typeface="Cambria" panose="02040503050406030204" pitchFamily="18" charset="0"/>
      <p:regular r:id="rId30"/>
      <p:bold r:id="rId31"/>
      <p:italic r:id="rId32"/>
      <p:boldItalic r:id="rId33"/>
    </p:embeddedFont>
    <p:embeddedFont>
      <p:font typeface="Berlin Sans FB Demi" panose="020E0802020502020306" pitchFamily="34" charset="0"/>
      <p:bold r:id="rId34"/>
    </p:embeddedFont>
    <p:embeddedFont>
      <p:font typeface="Segoe UI Semibold" panose="020B0702040204020203" pitchFamily="34" charset="0"/>
      <p:bold r:id="rId35"/>
      <p:boldItalic r:id="rId36"/>
    </p:embeddedFont>
    <p:embeddedFont>
      <p:font typeface="Book Antiqua" panose="02040602050305030304" pitchFamily="18"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Arial Black" panose="020B0A04020102020204" pitchFamily="34" charset="0"/>
      <p:bold r:id="rId45"/>
    </p:embeddedFont>
    <p:embeddedFont>
      <p:font typeface="Calibri Light" panose="020F0302020204030204" pitchFamily="34" charset="0"/>
      <p:regular r:id="rId46"/>
      <p:italic r:id="rId47"/>
    </p:embeddedFont>
  </p:embeddedFont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33FF"/>
    <a:srgbClr val="994D00"/>
    <a:srgbClr val="CC3300"/>
    <a:srgbClr val="FD470A"/>
    <a:srgbClr val="0033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3986" autoAdjust="0"/>
  </p:normalViewPr>
  <p:slideViewPr>
    <p:cSldViewPr>
      <p:cViewPr varScale="1">
        <p:scale>
          <a:sx n="55" d="100"/>
          <a:sy n="55" d="100"/>
        </p:scale>
        <p:origin x="614" y="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921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r>
              <a:rPr lang="en-US" altLang="en-US"/>
              <a:t>If I Were Satan's Minister</a:t>
            </a:r>
          </a:p>
        </p:txBody>
      </p:sp>
      <p:sp>
        <p:nvSpPr>
          <p:cNvPr id="60419" name="Rectangle 3"/>
          <p:cNvSpPr>
            <a:spLocks noGrp="1" noChangeArrowheads="1"/>
          </p:cNvSpPr>
          <p:nvPr>
            <p:ph type="dt" sz="quarter" idx="1"/>
          </p:nvPr>
        </p:nvSpPr>
        <p:spPr bwMode="auto">
          <a:xfrm>
            <a:off x="5438775"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r>
              <a:rPr lang="en-US" altLang="en-US"/>
              <a:t>www.revelationandcreation.com</a:t>
            </a:r>
          </a:p>
        </p:txBody>
      </p:sp>
      <p:sp>
        <p:nvSpPr>
          <p:cNvPr id="60420" name="Rectangle 4"/>
          <p:cNvSpPr>
            <a:spLocks noGrp="1" noChangeArrowheads="1"/>
          </p:cNvSpPr>
          <p:nvPr>
            <p:ph type="ftr" sz="quarter" idx="2"/>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r>
              <a:rPr lang="en-US" altLang="en-US"/>
              <a:t>by: Steven J. Wallace</a:t>
            </a:r>
          </a:p>
        </p:txBody>
      </p:sp>
      <p:sp>
        <p:nvSpPr>
          <p:cNvPr id="60421" name="Rectangle 5"/>
          <p:cNvSpPr>
            <a:spLocks noGrp="1" noChangeArrowheads="1"/>
          </p:cNvSpPr>
          <p:nvPr>
            <p:ph type="sldNum" sz="quarter" idx="3"/>
          </p:nvPr>
        </p:nvSpPr>
        <p:spPr bwMode="auto">
          <a:xfrm>
            <a:off x="5438775"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C7D12DEF-CAA8-4DFE-8E94-732227BC0D47}"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14T19:43:53.841"/>
    </inkml:context>
    <inkml:brush xml:id="br0">
      <inkml:brushProperty name="width" value="0.01667" units="cm"/>
      <inkml:brushProperty name="height" value="0.01667" units="cm"/>
      <inkml:brushProperty name="color" value="#FFFFFF"/>
      <inkml:brushProperty name="ignorePressure" value="1"/>
    </inkml:brush>
  </inkml:definitions>
  <inkml:trace contextRef="#ctx0" brushRef="#br0">23125 7866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r>
              <a:rPr lang="en-US" altLang="en-US"/>
              <a:t>If I Were Satan's Minister</a:t>
            </a:r>
          </a:p>
        </p:txBody>
      </p:sp>
      <p:sp>
        <p:nvSpPr>
          <p:cNvPr id="4099" name="Rectangle 3"/>
          <p:cNvSpPr>
            <a:spLocks noGrp="1" noChangeArrowheads="1"/>
          </p:cNvSpPr>
          <p:nvPr>
            <p:ph type="dt" idx="1"/>
          </p:nvPr>
        </p:nvSpPr>
        <p:spPr bwMode="auto">
          <a:xfrm>
            <a:off x="5438775"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r>
              <a:rPr lang="en-US" altLang="en-US"/>
              <a:t>www.revelationandcreation.com</a:t>
            </a:r>
          </a:p>
        </p:txBody>
      </p:sp>
      <p:sp>
        <p:nvSpPr>
          <p:cNvPr id="4100" name="Rectangle 4"/>
          <p:cNvSpPr>
            <a:spLocks noGrp="1" noRot="1" noChangeAspect="1" noChangeArrowheads="1" noTextEdit="1"/>
          </p:cNvSpPr>
          <p:nvPr>
            <p:ph type="sldImg" idx="2"/>
          </p:nvPr>
        </p:nvSpPr>
        <p:spPr bwMode="auto">
          <a:xfrm>
            <a:off x="2362200" y="549275"/>
            <a:ext cx="4876800" cy="27432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60438" y="3475038"/>
            <a:ext cx="7680325"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p:cNvSpPr>
            <a:spLocks noGrp="1" noChangeArrowheads="1"/>
          </p:cNvSpPr>
          <p:nvPr>
            <p:ph type="ftr" sz="quarter" idx="4"/>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r>
              <a:rPr lang="en-US" altLang="en-US"/>
              <a:t>by: Steven J. Wallace</a:t>
            </a:r>
          </a:p>
        </p:txBody>
      </p:sp>
      <p:sp>
        <p:nvSpPr>
          <p:cNvPr id="4103" name="Rectangle 7"/>
          <p:cNvSpPr>
            <a:spLocks noGrp="1" noChangeArrowheads="1"/>
          </p:cNvSpPr>
          <p:nvPr>
            <p:ph type="sldNum" sz="quarter" idx="5"/>
          </p:nvPr>
        </p:nvSpPr>
        <p:spPr bwMode="auto">
          <a:xfrm>
            <a:off x="5438775"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92B69323-4014-40AE-B9D2-96EB8878A349}" type="slidenum">
              <a:rPr lang="en-US" altLang="en-US"/>
              <a:pPr/>
              <a:t>‹#›</a:t>
            </a:fld>
            <a:endParaRPr lang="en-US" altLang="en-US"/>
          </a:p>
        </p:txBody>
      </p:sp>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If I Were Satan's Minister</a:t>
            </a:r>
          </a:p>
        </p:txBody>
      </p:sp>
      <p:sp>
        <p:nvSpPr>
          <p:cNvPr id="5" name="Date Placeholder 4"/>
          <p:cNvSpPr>
            <a:spLocks noGrp="1"/>
          </p:cNvSpPr>
          <p:nvPr>
            <p:ph type="dt" idx="11"/>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www.revelationandcreation.com</a:t>
            </a:r>
          </a:p>
        </p:txBody>
      </p:sp>
      <p:sp>
        <p:nvSpPr>
          <p:cNvPr id="6" name="Footer Placeholder 5"/>
          <p:cNvSpPr>
            <a:spLocks noGrp="1"/>
          </p:cNvSpPr>
          <p:nvPr>
            <p:ph type="ftr" sz="quarter" idx="12"/>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by: Steven J. Wallace</a:t>
            </a:r>
          </a:p>
        </p:txBody>
      </p:sp>
      <p:sp>
        <p:nvSpPr>
          <p:cNvPr id="7" name="Slide Number Placeholder 6"/>
          <p:cNvSpPr>
            <a:spLocks noGrp="1"/>
          </p:cNvSpPr>
          <p:nvPr>
            <p:ph type="sldNum" sz="quarter" idx="13"/>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92B69323-4014-40AE-B9D2-96EB8878A349}"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6579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mn-ea"/>
                <a:cs typeface="+mn-cs"/>
              </a:rPr>
              <a:t>John 5:1-14.</a:t>
            </a:r>
            <a:r>
              <a:rPr lang="en-US" sz="1200" kern="1200" dirty="0">
                <a:solidFill>
                  <a:schemeClr val="tx1"/>
                </a:solidFill>
                <a:effectLst/>
                <a:latin typeface="Arial" panose="020B0604020202020204" pitchFamily="34" charset="0"/>
                <a:ea typeface="+mn-ea"/>
                <a:cs typeface="+mn-cs"/>
              </a:rPr>
              <a:t> It is hard to imagine such a poor, diseased fellow being guilty of sin. Even he </a:t>
            </a:r>
            <a:r>
              <a:rPr lang="en-US" sz="1200" kern="1200" dirty="0" err="1">
                <a:solidFill>
                  <a:schemeClr val="tx1"/>
                </a:solidFill>
                <a:effectLst/>
                <a:latin typeface="Arial" panose="020B0604020202020204" pitchFamily="34" charset="0"/>
                <a:ea typeface="+mn-ea"/>
                <a:cs typeface="+mn-cs"/>
              </a:rPr>
              <a:t>was.In</a:t>
            </a:r>
            <a:r>
              <a:rPr lang="en-US" sz="1200" kern="1200" dirty="0">
                <a:solidFill>
                  <a:schemeClr val="tx1"/>
                </a:solidFill>
                <a:effectLst/>
                <a:latin typeface="Arial" panose="020B0604020202020204" pitchFamily="34" charset="0"/>
                <a:ea typeface="+mn-ea"/>
                <a:cs typeface="+mn-cs"/>
              </a:rPr>
              <a:t> some ways he reminds me of Job who, while in extreme adversity was called to repent and did repent (Job 40:1-5; 42:1-6).</a:t>
            </a:r>
          </a:p>
          <a:p>
            <a:r>
              <a:rPr lang="en-US" sz="1200" kern="1200" dirty="0">
                <a:solidFill>
                  <a:schemeClr val="tx1"/>
                </a:solidFill>
                <a:effectLst/>
                <a:latin typeface="Arial" panose="020B0604020202020204" pitchFamily="34" charset="0"/>
                <a:ea typeface="+mn-ea"/>
                <a:cs typeface="+mn-cs"/>
              </a:rPr>
              <a:t> </a:t>
            </a:r>
          </a:p>
          <a:p>
            <a:r>
              <a:rPr lang="en-US" sz="1200" b="1" kern="1200" dirty="0">
                <a:solidFill>
                  <a:schemeClr val="tx1"/>
                </a:solidFill>
                <a:effectLst/>
                <a:latin typeface="Arial" panose="020B0604020202020204" pitchFamily="34" charset="0"/>
                <a:ea typeface="+mn-ea"/>
                <a:cs typeface="+mn-cs"/>
              </a:rPr>
              <a:t>John 8:1-11.</a:t>
            </a:r>
            <a:r>
              <a:rPr lang="en-US" sz="1200" kern="1200" dirty="0">
                <a:solidFill>
                  <a:schemeClr val="tx1"/>
                </a:solidFill>
                <a:effectLst/>
                <a:latin typeface="Arial" panose="020B0604020202020204" pitchFamily="34" charset="0"/>
                <a:ea typeface="+mn-ea"/>
                <a:cs typeface="+mn-cs"/>
              </a:rPr>
              <a:t> During the last week, it seems that Jesus retired on the Mount of Olives and then taught early in the morning in the outer court of the temple (8:2). He attracted a large public gathering “all the people” (8:2). The scribes would often use this area to teach, but it seems that when Jesus was there, the people were not so much interested in the other teachers. </a:t>
            </a:r>
          </a:p>
          <a:p>
            <a:r>
              <a:rPr lang="en-US" sz="1200" kern="1200" dirty="0">
                <a:solidFill>
                  <a:schemeClr val="tx1"/>
                </a:solidFill>
                <a:effectLst/>
                <a:latin typeface="Arial" panose="020B0604020202020204" pitchFamily="34" charset="0"/>
                <a:ea typeface="+mn-ea"/>
                <a:cs typeface="+mn-cs"/>
              </a:rPr>
              <a:t> </a:t>
            </a:r>
          </a:p>
          <a:p>
            <a:r>
              <a:rPr lang="en-US" sz="1200" kern="1200" dirty="0">
                <a:solidFill>
                  <a:schemeClr val="tx1"/>
                </a:solidFill>
                <a:effectLst/>
                <a:latin typeface="Arial" panose="020B0604020202020204" pitchFamily="34" charset="0"/>
                <a:ea typeface="+mn-ea"/>
                <a:cs typeface="+mn-cs"/>
              </a:rPr>
              <a:t>The Scribes were likely jealous of this attention and interrupted the Lord’s teaching by bringing a woman to him whom they charged with committing adultery. What is evident is that they held her to a different standard than the man. Their motives were not pure, but they sought to contradict Jesus and showcase Him as out of line with Moses. </a:t>
            </a:r>
          </a:p>
          <a:p>
            <a:r>
              <a:rPr lang="en-US" sz="1200" kern="1200" dirty="0">
                <a:solidFill>
                  <a:schemeClr val="tx1"/>
                </a:solidFill>
                <a:effectLst/>
                <a:latin typeface="Arial" panose="020B0604020202020204" pitchFamily="34" charset="0"/>
                <a:ea typeface="+mn-ea"/>
                <a:cs typeface="+mn-cs"/>
              </a:rPr>
              <a:t> </a:t>
            </a:r>
          </a:p>
          <a:p>
            <a:r>
              <a:rPr lang="en-US" sz="1200" kern="1200" dirty="0">
                <a:solidFill>
                  <a:schemeClr val="tx1"/>
                </a:solidFill>
                <a:effectLst/>
                <a:latin typeface="Arial" panose="020B0604020202020204" pitchFamily="34" charset="0"/>
                <a:ea typeface="+mn-ea"/>
                <a:cs typeface="+mn-cs"/>
              </a:rPr>
              <a:t>Think of the predicament this woman found herself in. I doubt she thought her decision to engage in a very private sin would land her into this open situation. It was </a:t>
            </a:r>
            <a:r>
              <a:rPr lang="en-US" sz="1200" u="sng" kern="1200" dirty="0">
                <a:solidFill>
                  <a:schemeClr val="tx1"/>
                </a:solidFill>
                <a:effectLst/>
                <a:latin typeface="Arial" panose="020B0604020202020204" pitchFamily="34" charset="0"/>
                <a:ea typeface="+mn-ea"/>
                <a:cs typeface="+mn-cs"/>
              </a:rPr>
              <a:t>very</a:t>
            </a:r>
            <a:r>
              <a:rPr lang="en-US" sz="1200" kern="1200" dirty="0">
                <a:solidFill>
                  <a:schemeClr val="tx1"/>
                </a:solidFill>
                <a:effectLst/>
                <a:latin typeface="Arial" panose="020B0604020202020204" pitchFamily="34" charset="0"/>
                <a:ea typeface="+mn-ea"/>
                <a:cs typeface="+mn-cs"/>
              </a:rPr>
              <a:t> early in the morning (M. Text).  She had likely been snatched away that very evening/morning and was rushed into the courtyard of the temple, placed in the midst of the public, and exposed to humiliation and shame. The man guilty of adultery was not. One could speculate on all the angles of this scheme which the Pharisees were involved. However, sin is never advertised with its cost, only its appeals. It presents itself in one light that is fun, attractive, and enticing and then it takes us to places of pain, guilt, deep shame and even death. </a:t>
            </a:r>
          </a:p>
          <a:p>
            <a:r>
              <a:rPr lang="en-US" sz="1200" kern="1200" dirty="0">
                <a:solidFill>
                  <a:schemeClr val="tx1"/>
                </a:solidFill>
                <a:effectLst/>
                <a:latin typeface="Arial" panose="020B0604020202020204" pitchFamily="34" charset="0"/>
                <a:ea typeface="+mn-ea"/>
                <a:cs typeface="+mn-cs"/>
              </a:rPr>
              <a:t> </a:t>
            </a:r>
          </a:p>
          <a:p>
            <a:r>
              <a:rPr lang="en-US" sz="1200" kern="1200" dirty="0">
                <a:solidFill>
                  <a:schemeClr val="tx1"/>
                </a:solidFill>
                <a:effectLst/>
                <a:latin typeface="Arial" panose="020B0604020202020204" pitchFamily="34" charset="0"/>
                <a:ea typeface="+mn-ea"/>
                <a:cs typeface="+mn-cs"/>
              </a:rPr>
              <a:t>Every person has the capacity to sin. Every person has a weakness which the devil can exploit.  I doubt seriously that this woman thought she would end up in this situation the day before. Had she not listened to that seductive lie, had self-control crashed in breaking down her desire for evil, had a fear of the punishment screamed in her ear, “danger, keep away!” think of what she would have been spared? Had she garnered the strength to say “no” and ran away from the temptation as Joseph did Potiphar’s wife, she would not be in this place, in this crowd, in this shame. It was, without a doubt, overwhelming for this woman at this time. Sin’s seductive desire won her trust. Satan blurred and blinded the consequences of the temptation which captivated her interest and ensnared her soul even as he did with Eve in the Garden and the passion of Cain in the field. If you think I speak hyperbole recognize that in both letters to Timothy Paul warned against Satan’s snare (1 Tim. 3:7; 2 Tim. 2:26). They become a snare because we do not see the full impact of his bait in the lust of the eyes, flesh, and pride of life. This woman yielded to temptation and became trapped to where spiritually and physically only Jesus could set her free. It is an often repeated scene, unfortunately. But Jesus wants to free us even as He wanted to release her (2 Tim. 2:25). She was fully pardoned. This woman’s sin would no longer be held against her by the Lord (v. 11). </a:t>
            </a:r>
            <a:r>
              <a:rPr lang="en-US" sz="1200" b="1" kern="1200" dirty="0">
                <a:solidFill>
                  <a:schemeClr val="tx1"/>
                </a:solidFill>
                <a:effectLst/>
                <a:latin typeface="Arial" panose="020B0604020202020204" pitchFamily="34" charset="0"/>
                <a:ea typeface="+mn-ea"/>
                <a:cs typeface="+mn-cs"/>
              </a:rPr>
              <a:t>But then He tells her to go and sin no more.</a:t>
            </a:r>
            <a:r>
              <a:rPr lang="en-US" sz="1200" kern="1200" dirty="0">
                <a:solidFill>
                  <a:schemeClr val="tx1"/>
                </a:solidFill>
                <a:effectLst/>
                <a:latin typeface="Arial" panose="020B0604020202020204" pitchFamily="34" charset="0"/>
                <a:ea typeface="+mn-ea"/>
                <a:cs typeface="+mn-cs"/>
              </a:rPr>
              <a:t> </a:t>
            </a:r>
            <a:r>
              <a:rPr lang="en-US" sz="1200" i="1" kern="1200" dirty="0">
                <a:solidFill>
                  <a:schemeClr val="tx1"/>
                </a:solidFill>
                <a:effectLst/>
                <a:latin typeface="Arial" panose="020B0604020202020204" pitchFamily="34" charset="0"/>
                <a:ea typeface="+mn-ea"/>
                <a:cs typeface="+mn-cs"/>
              </a:rPr>
              <a:t>That is repentance</a:t>
            </a:r>
            <a:r>
              <a:rPr lang="en-US" sz="1200" kern="1200" dirty="0">
                <a:solidFill>
                  <a:schemeClr val="tx1"/>
                </a:solidFill>
                <a:effectLst/>
                <a:latin typeface="Arial" panose="020B0604020202020204" pitchFamily="34" charset="0"/>
                <a:ea typeface="+mn-ea"/>
                <a:cs typeface="+mn-cs"/>
              </a:rPr>
              <a:t>. It is not merely a change in the mind, but it involves a change in action. It is turning from sin.</a:t>
            </a:r>
          </a:p>
          <a:p>
            <a:endParaRPr lang="en-US" dirty="0"/>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12</a:t>
            </a:fld>
            <a:endParaRPr lang="en-US" altLang="en-US"/>
          </a:p>
        </p:txBody>
      </p:sp>
    </p:spTree>
    <p:extLst>
      <p:ext uri="{BB962C8B-B14F-4D97-AF65-F5344CB8AC3E}">
        <p14:creationId xmlns:p14="http://schemas.microsoft.com/office/powerpoint/2010/main" val="1367862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mn-cs"/>
              </a:rPr>
              <a:t>While John did not use the word often translated “repent,” he did use a word which conveyed the same thing here. </a:t>
            </a:r>
          </a:p>
          <a:p>
            <a:r>
              <a:rPr lang="en-US" sz="1200" kern="1200" dirty="0">
                <a:solidFill>
                  <a:schemeClr val="tx1"/>
                </a:solidFill>
                <a:effectLst/>
                <a:latin typeface="Arial" panose="020B0604020202020204" pitchFamily="34" charset="0"/>
                <a:ea typeface="+mn-ea"/>
                <a:cs typeface="+mn-cs"/>
              </a:rPr>
              <a:t> </a:t>
            </a:r>
          </a:p>
          <a:p>
            <a:r>
              <a:rPr lang="en-US" sz="1200" kern="1200" dirty="0">
                <a:solidFill>
                  <a:schemeClr val="tx1"/>
                </a:solidFill>
                <a:effectLst/>
                <a:latin typeface="Arial" panose="020B0604020202020204" pitchFamily="34" charset="0"/>
                <a:ea typeface="+mn-ea"/>
                <a:cs typeface="+mn-cs"/>
              </a:rPr>
              <a:t>Turning to the Lord: also, 14:15; 15:19; 2 Cor. 3:16.</a:t>
            </a:r>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13</a:t>
            </a:fld>
            <a:endParaRPr lang="en-US" altLang="en-US"/>
          </a:p>
        </p:txBody>
      </p:sp>
    </p:spTree>
    <p:extLst>
      <p:ext uri="{BB962C8B-B14F-4D97-AF65-F5344CB8AC3E}">
        <p14:creationId xmlns:p14="http://schemas.microsoft.com/office/powerpoint/2010/main" val="209678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7073144B-F4D1-4440-9889-844609C6B14A}" type="slidenum">
              <a:rPr kumimoji="0" lang="en-US" altLang="en-US" sz="1200" b="0" i="0" u="none" strike="noStrike" kern="0" cap="none" spc="0" normalizeH="0" baseline="0" noProof="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5843" name="Rectangle 2"/>
          <p:cNvSpPr>
            <a:spLocks noGrp="1" noRot="1" noChangeAspect="1" noChangeArrowheads="1" noTextEdit="1"/>
          </p:cNvSpPr>
          <p:nvPr>
            <p:ph type="sldImg"/>
          </p:nvPr>
        </p:nvSpPr>
        <p:spPr>
          <a:xfrm>
            <a:off x="2362200" y="549275"/>
            <a:ext cx="4876800" cy="2743200"/>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anose="020B0604020202020204" pitchFamily="34" charset="0"/>
                <a:ea typeface="+mn-ea"/>
                <a:cs typeface="+mn-cs"/>
              </a:rPr>
              <a:t>Previously we spoke of salvation being wholly of grace which is responsible for the teaching that says it is all of God and none of me. We will continue to unravel this in this lesson and the next. </a:t>
            </a:r>
          </a:p>
        </p:txBody>
      </p:sp>
    </p:spTree>
    <p:extLst>
      <p:ext uri="{BB962C8B-B14F-4D97-AF65-F5344CB8AC3E}">
        <p14:creationId xmlns:p14="http://schemas.microsoft.com/office/powerpoint/2010/main" val="209785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073144B-F4D1-4440-9889-844609C6B14A}" type="slidenum">
              <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43" name="Rectangle 2"/>
          <p:cNvSpPr>
            <a:spLocks noGrp="1" noRot="1" noChangeAspect="1" noChangeArrowheads="1" noTextEdit="1"/>
          </p:cNvSpPr>
          <p:nvPr>
            <p:ph type="sldImg"/>
          </p:nvPr>
        </p:nvSpPr>
        <p:spPr>
          <a:xfrm>
            <a:off x="2362200" y="549275"/>
            <a:ext cx="4876800" cy="2743200"/>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anose="020B0604020202020204" pitchFamily="34" charset="0"/>
                <a:ea typeface="+mn-ea"/>
                <a:cs typeface="+mn-cs"/>
              </a:rPr>
              <a:t>The current major section of this series is, as Satan’s minister, I would embrace Calvinism. I previously exposed the folly of Calvin’s position of salvation being wholly of grace. This lie has led to the teaching that asserts “Salvation is all of God and none of me.” When we point out that salvation is also by faith, they counter by asserting even faith is a gift of God and this lead to the idea of “Salvation is by faith alone.” You can see the slick slithering sneaky snake effect of this. As we have exposed the error in all of these points mentioned, we will continue to unravel the Calvinistic web of lies in this lesson and the next. </a:t>
            </a:r>
          </a:p>
        </p:txBody>
      </p:sp>
    </p:spTree>
    <p:extLst>
      <p:ext uri="{BB962C8B-B14F-4D97-AF65-F5344CB8AC3E}">
        <p14:creationId xmlns:p14="http://schemas.microsoft.com/office/powerpoint/2010/main" val="3679404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mn-cs"/>
              </a:rPr>
              <a:t>There is a certain strain from the Scriptures to get men to repent. John preached a baptism of repentance. Jesus commanded repentance to be preached to all nations (Lk. 24:47). This gospel message to provoke men to change began in Jerusalem and was later carried into the whole world (Acts 2:38; 17:30; 26:20). But what does it mean to get men to repent? Some say, it only means to get them to change their mind and hence it is simply a part of faith. </a:t>
            </a:r>
            <a:r>
              <a:rPr lang="en-US" sz="1200" kern="1200" dirty="0" err="1">
                <a:solidFill>
                  <a:schemeClr val="tx1"/>
                </a:solidFill>
                <a:effectLst/>
                <a:latin typeface="Arial" panose="020B0604020202020204" pitchFamily="34" charset="0"/>
                <a:ea typeface="+mn-ea"/>
                <a:cs typeface="+mn-cs"/>
              </a:rPr>
              <a:t>Hiscox’s</a:t>
            </a:r>
            <a:r>
              <a:rPr lang="en-US" sz="1200" kern="1200" dirty="0">
                <a:solidFill>
                  <a:schemeClr val="tx1"/>
                </a:solidFill>
                <a:effectLst/>
                <a:latin typeface="Arial" panose="020B0604020202020204" pitchFamily="34" charset="0"/>
                <a:ea typeface="+mn-ea"/>
                <a:cs typeface="+mn-cs"/>
              </a:rPr>
              <a:t> Standard Manual for Baptist Churches says that faith and repentance are inseparable graces (p. 64). </a:t>
            </a:r>
            <a:endParaRPr lang="en-US"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59A3D7F-3EED-4DC6-A82F-7A6B0B57C516}"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6654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mn-ea"/>
                <a:cs typeface="+mn-cs"/>
              </a:rPr>
              <a:t>Our subject for today is repentance. We want to compare mans’ thinking to God’s and in doing so, establish a clear concept of this </a:t>
            </a:r>
            <a:r>
              <a:rPr lang="en-US" sz="1200" i="1" kern="1200" dirty="0">
                <a:solidFill>
                  <a:schemeClr val="tx1"/>
                </a:solidFill>
                <a:effectLst/>
                <a:latin typeface="Arial" panose="020B0604020202020204" pitchFamily="34" charset="0"/>
                <a:ea typeface="+mn-ea"/>
                <a:cs typeface="+mn-cs"/>
              </a:rPr>
              <a:t>essential</a:t>
            </a:r>
            <a:r>
              <a:rPr lang="en-US" sz="1200" kern="1200" dirty="0">
                <a:solidFill>
                  <a:schemeClr val="tx1"/>
                </a:solidFill>
                <a:effectLst/>
                <a:latin typeface="Arial" panose="020B0604020202020204" pitchFamily="34" charset="0"/>
                <a:ea typeface="+mn-ea"/>
                <a:cs typeface="+mn-cs"/>
              </a:rPr>
              <a:t> quality. Is repentance simply a change of mind as some of our Calvinist friends assert?</a:t>
            </a:r>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5</a:t>
            </a:fld>
            <a:endParaRPr lang="en-US" altLang="en-US"/>
          </a:p>
        </p:txBody>
      </p:sp>
    </p:spTree>
    <p:extLst>
      <p:ext uri="{BB962C8B-B14F-4D97-AF65-F5344CB8AC3E}">
        <p14:creationId xmlns:p14="http://schemas.microsoft.com/office/powerpoint/2010/main" val="373250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mn-ea"/>
                <a:cs typeface="+mn-cs"/>
              </a:rPr>
              <a:t>So we know right here what a definition of repentance is. It is a Jesus-approved definition. Repentance means </a:t>
            </a:r>
            <a:r>
              <a:rPr lang="en-US" sz="1200" i="1" kern="1200" dirty="0">
                <a:solidFill>
                  <a:schemeClr val="tx1"/>
                </a:solidFill>
                <a:effectLst/>
                <a:latin typeface="Arial" panose="020B0604020202020204" pitchFamily="34" charset="0"/>
                <a:ea typeface="+mn-ea"/>
                <a:cs typeface="+mn-cs"/>
              </a:rPr>
              <a:t>turning</a:t>
            </a:r>
            <a:r>
              <a:rPr lang="en-US" sz="1200" kern="1200" dirty="0">
                <a:solidFill>
                  <a:schemeClr val="tx1"/>
                </a:solidFill>
                <a:effectLst/>
                <a:latin typeface="Arial" panose="020B0604020202020204" pitchFamily="34" charset="0"/>
                <a:ea typeface="+mn-ea"/>
                <a:cs typeface="+mn-cs"/>
              </a:rPr>
              <a:t> </a:t>
            </a:r>
            <a:r>
              <a:rPr lang="en-US" sz="1200" i="1" kern="1200" dirty="0">
                <a:solidFill>
                  <a:schemeClr val="tx1"/>
                </a:solidFill>
                <a:effectLst/>
                <a:latin typeface="Arial" panose="020B0604020202020204" pitchFamily="34" charset="0"/>
                <a:ea typeface="+mn-ea"/>
                <a:cs typeface="+mn-cs"/>
              </a:rPr>
              <a:t>from</a:t>
            </a:r>
            <a:r>
              <a:rPr lang="en-US" sz="1200" kern="1200" dirty="0">
                <a:solidFill>
                  <a:schemeClr val="tx1"/>
                </a:solidFill>
                <a:effectLst/>
                <a:latin typeface="Arial" panose="020B0604020202020204" pitchFamily="34" charset="0"/>
                <a:ea typeface="+mn-ea"/>
                <a:cs typeface="+mn-cs"/>
              </a:rPr>
              <a:t> </a:t>
            </a:r>
            <a:r>
              <a:rPr lang="en-US" sz="1200" i="1" kern="1200" dirty="0">
                <a:solidFill>
                  <a:schemeClr val="tx1"/>
                </a:solidFill>
                <a:effectLst/>
                <a:latin typeface="Arial" panose="020B0604020202020204" pitchFamily="34" charset="0"/>
                <a:ea typeface="+mn-ea"/>
                <a:cs typeface="+mn-cs"/>
              </a:rPr>
              <a:t>sin</a:t>
            </a:r>
            <a:r>
              <a:rPr lang="en-US" sz="1200" kern="1200" dirty="0">
                <a:solidFill>
                  <a:schemeClr val="tx1"/>
                </a:solidFill>
                <a:effectLst/>
                <a:latin typeface="Arial" panose="020B0604020202020204" pitchFamily="34" charset="0"/>
                <a:ea typeface="+mn-ea"/>
                <a:cs typeface="+mn-cs"/>
              </a:rPr>
              <a:t>!</a:t>
            </a:r>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6</a:t>
            </a:fld>
            <a:endParaRPr lang="en-US" altLang="en-US"/>
          </a:p>
        </p:txBody>
      </p:sp>
    </p:spTree>
    <p:extLst>
      <p:ext uri="{BB962C8B-B14F-4D97-AF65-F5344CB8AC3E}">
        <p14:creationId xmlns:p14="http://schemas.microsoft.com/office/powerpoint/2010/main" val="1893873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schemeClr val="bg1"/>
                </a:solidFill>
              </a:rPr>
              <a:t>https://escapetoreality.org/2011/11/28/3-reasons-why-i-dont-preach-on-repentance/</a:t>
            </a:r>
          </a:p>
          <a:p>
            <a:endParaRPr lang="en-US" dirty="0"/>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7</a:t>
            </a:fld>
            <a:endParaRPr lang="en-US" altLang="en-US"/>
          </a:p>
        </p:txBody>
      </p:sp>
    </p:spTree>
    <p:extLst>
      <p:ext uri="{BB962C8B-B14F-4D97-AF65-F5344CB8AC3E}">
        <p14:creationId xmlns:p14="http://schemas.microsoft.com/office/powerpoint/2010/main" val="412323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schemeClr val="bg1"/>
                </a:solidFill>
              </a:rPr>
              <a:t>https://escapetoreality.org/2011/11/28/3-reasons-why-i-dont-preach-on-repentance/</a:t>
            </a:r>
          </a:p>
          <a:p>
            <a:endParaRPr lang="en-US" dirty="0"/>
          </a:p>
        </p:txBody>
      </p:sp>
      <p:sp>
        <p:nvSpPr>
          <p:cNvPr id="4" name="Header Placeholder 3"/>
          <p:cNvSpPr>
            <a:spLocks noGrp="1"/>
          </p:cNvSpPr>
          <p:nvPr>
            <p:ph type="hdr" sz="quarter" idx="10"/>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If I Were Satan's Minister</a:t>
            </a:r>
          </a:p>
        </p:txBody>
      </p:sp>
      <p:sp>
        <p:nvSpPr>
          <p:cNvPr id="5" name="Date Placeholder 4"/>
          <p:cNvSpPr>
            <a:spLocks noGrp="1"/>
          </p:cNvSpPr>
          <p:nvPr>
            <p:ph type="dt" idx="11"/>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www.revelationandcreation.com</a:t>
            </a:r>
          </a:p>
        </p:txBody>
      </p:sp>
      <p:sp>
        <p:nvSpPr>
          <p:cNvPr id="6" name="Footer Placeholder 5"/>
          <p:cNvSpPr>
            <a:spLocks noGrp="1"/>
          </p:cNvSpPr>
          <p:nvPr>
            <p:ph type="ftr" sz="quarter" idx="12"/>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by: Steven J. Wallace</a:t>
            </a:r>
          </a:p>
        </p:txBody>
      </p:sp>
      <p:sp>
        <p:nvSpPr>
          <p:cNvPr id="7" name="Slide Number Placeholder 6"/>
          <p:cNvSpPr>
            <a:spLocks noGrp="1"/>
          </p:cNvSpPr>
          <p:nvPr>
            <p:ph type="sldNum" sz="quarter" idx="13"/>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92B69323-4014-40AE-B9D2-96EB8878A349}"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22589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mn-ea"/>
                <a:cs typeface="+mn-cs"/>
              </a:rPr>
              <a:t>Are John’s Gospel and his three short epistles the entirety of truth? Do they represent the whole truth and the entirety of God’s? If so, why are there the other twenty-three books of the New Testament? When Peter preached “repentance” Acts 2:38, 3:19; 5:31, did John or any apostle oppose him?</a:t>
            </a:r>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9</a:t>
            </a:fld>
            <a:endParaRPr lang="en-US" altLang="en-US"/>
          </a:p>
        </p:txBody>
      </p:sp>
    </p:spTree>
    <p:extLst>
      <p:ext uri="{BB962C8B-B14F-4D97-AF65-F5344CB8AC3E}">
        <p14:creationId xmlns:p14="http://schemas.microsoft.com/office/powerpoint/2010/main" val="262145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redsun_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ctrTitle"/>
          </p:nvPr>
        </p:nvSpPr>
        <p:spPr>
          <a:xfrm>
            <a:off x="2133600" y="1066800"/>
            <a:ext cx="8128000" cy="1879600"/>
          </a:xfrm>
        </p:spPr>
        <p:txBody>
          <a:bodyPr anchor="b"/>
          <a:lstStyle>
            <a:lvl1pPr>
              <a:lnSpc>
                <a:spcPct val="95000"/>
              </a:lnSpc>
              <a:defRPr sz="5400"/>
            </a:lvl1pPr>
          </a:lstStyle>
          <a:p>
            <a:r>
              <a:rPr lang="en-US"/>
              <a:t>Click to edit Master title style</a:t>
            </a:r>
          </a:p>
        </p:txBody>
      </p:sp>
      <p:sp>
        <p:nvSpPr>
          <p:cNvPr id="29700" name="Rectangle 4"/>
          <p:cNvSpPr>
            <a:spLocks noGrp="1" noChangeArrowheads="1"/>
          </p:cNvSpPr>
          <p:nvPr>
            <p:ph type="subTitle" idx="1"/>
          </p:nvPr>
        </p:nvSpPr>
        <p:spPr>
          <a:xfrm>
            <a:off x="2243668" y="4076700"/>
            <a:ext cx="7814733" cy="1257300"/>
          </a:xfrm>
        </p:spPr>
        <p:txBody>
          <a:bodyPr/>
          <a:lstStyle>
            <a:lvl1pPr marL="0" indent="0" algn="ctr">
              <a:buFontTx/>
              <a:buNone/>
              <a:defRPr>
                <a:solidFill>
                  <a:srgbClr val="F9C6C1"/>
                </a:solidFill>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smtClean="0">
                <a:solidFill>
                  <a:schemeClr val="tx1"/>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smtClean="0">
                <a:solidFill>
                  <a:schemeClr val="tx1"/>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chemeClr val="tx1"/>
                </a:solidFill>
              </a:defRPr>
            </a:lvl1pPr>
          </a:lstStyle>
          <a:p>
            <a:fld id="{D0C711D7-134E-42AF-9ED4-D2A102FB1557}" type="slidenum">
              <a:rPr lang="en-US" altLang="en-US"/>
              <a:pPr/>
              <a:t>‹#›</a:t>
            </a:fld>
            <a:endParaRPr lang="en-US" altLang="en-US"/>
          </a:p>
        </p:txBody>
      </p:sp>
    </p:spTree>
    <p:extLst>
      <p:ext uri="{BB962C8B-B14F-4D97-AF65-F5344CB8AC3E}">
        <p14:creationId xmlns:p14="http://schemas.microsoft.com/office/powerpoint/2010/main" val="265515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9B55632-82FB-4CCE-B10F-445F403BE07C}" type="slidenum">
              <a:rPr lang="en-US" altLang="en-US"/>
              <a:pPr/>
              <a:t>‹#›</a:t>
            </a:fld>
            <a:endParaRPr lang="en-US" altLang="en-US"/>
          </a:p>
        </p:txBody>
      </p:sp>
    </p:spTree>
    <p:extLst>
      <p:ext uri="{BB962C8B-B14F-4D97-AF65-F5344CB8AC3E}">
        <p14:creationId xmlns:p14="http://schemas.microsoft.com/office/powerpoint/2010/main" val="27521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76200"/>
            <a:ext cx="25908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
            <a:ext cx="75692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CF2FFF-F9E6-4CA2-BB5A-14B52C09E204}" type="slidenum">
              <a:rPr lang="en-US" altLang="en-US"/>
              <a:pPr/>
              <a:t>‹#›</a:t>
            </a:fld>
            <a:endParaRPr lang="en-US" altLang="en-US"/>
          </a:p>
        </p:txBody>
      </p:sp>
    </p:spTree>
    <p:extLst>
      <p:ext uri="{BB962C8B-B14F-4D97-AF65-F5344CB8AC3E}">
        <p14:creationId xmlns:p14="http://schemas.microsoft.com/office/powerpoint/2010/main" val="1786933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B90CE1-A172-4522-B7C9-431F7711476B}"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346434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B90CE1-A172-4522-B7C9-431F7711476B}"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629945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B90CE1-A172-4522-B7C9-431F7711476B}"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2841624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B90CE1-A172-4522-B7C9-431F7711476B}"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265923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B90CE1-A172-4522-B7C9-431F7711476B}" type="datetimeFigureOut">
              <a:rPr lang="en-US" smtClean="0"/>
              <a:t>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2413311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B90CE1-A172-4522-B7C9-431F7711476B}" type="datetimeFigureOut">
              <a:rPr lang="en-US" smtClean="0"/>
              <a:t>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3822643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90CE1-A172-4522-B7C9-431F7711476B}" type="datetimeFigureOut">
              <a:rPr lang="en-US" smtClean="0"/>
              <a:t>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164127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B90CE1-A172-4522-B7C9-431F7711476B}"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314654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C9F6DD2-B3D9-40E6-9875-8D5905972C3A}" type="slidenum">
              <a:rPr lang="en-US" altLang="en-US"/>
              <a:pPr/>
              <a:t>‹#›</a:t>
            </a:fld>
            <a:endParaRPr lang="en-US" altLang="en-US"/>
          </a:p>
        </p:txBody>
      </p:sp>
    </p:spTree>
    <p:extLst>
      <p:ext uri="{BB962C8B-B14F-4D97-AF65-F5344CB8AC3E}">
        <p14:creationId xmlns:p14="http://schemas.microsoft.com/office/powerpoint/2010/main" val="1863834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B90CE1-A172-4522-B7C9-431F7711476B}"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2161158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B90CE1-A172-4522-B7C9-431F7711476B}"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3298477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B90CE1-A172-4522-B7C9-431F7711476B}"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26144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2F04F5C-29B0-4508-A12E-5F65F2ED54C3}" type="slidenum">
              <a:rPr lang="en-US" altLang="en-US"/>
              <a:pPr/>
              <a:t>‹#›</a:t>
            </a:fld>
            <a:endParaRPr lang="en-US" altLang="en-US"/>
          </a:p>
        </p:txBody>
      </p:sp>
    </p:spTree>
    <p:extLst>
      <p:ext uri="{BB962C8B-B14F-4D97-AF65-F5344CB8AC3E}">
        <p14:creationId xmlns:p14="http://schemas.microsoft.com/office/powerpoint/2010/main" val="85509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28800"/>
            <a:ext cx="508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8800"/>
            <a:ext cx="508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DEF0FF7-A8F6-4351-842C-8A7CBF8FDF5F}" type="slidenum">
              <a:rPr lang="en-US" altLang="en-US"/>
              <a:pPr/>
              <a:t>‹#›</a:t>
            </a:fld>
            <a:endParaRPr lang="en-US" altLang="en-US"/>
          </a:p>
        </p:txBody>
      </p:sp>
    </p:spTree>
    <p:extLst>
      <p:ext uri="{BB962C8B-B14F-4D97-AF65-F5344CB8AC3E}">
        <p14:creationId xmlns:p14="http://schemas.microsoft.com/office/powerpoint/2010/main" val="600702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B65F55C-2DB2-45FC-9C23-E5803E43AA52}" type="slidenum">
              <a:rPr lang="en-US" altLang="en-US"/>
              <a:pPr/>
              <a:t>‹#›</a:t>
            </a:fld>
            <a:endParaRPr lang="en-US" altLang="en-US"/>
          </a:p>
        </p:txBody>
      </p:sp>
    </p:spTree>
    <p:extLst>
      <p:ext uri="{BB962C8B-B14F-4D97-AF65-F5344CB8AC3E}">
        <p14:creationId xmlns:p14="http://schemas.microsoft.com/office/powerpoint/2010/main" val="62288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41D68AF-EE81-4156-8C2D-3F61E9EAEE1A}" type="slidenum">
              <a:rPr lang="en-US" altLang="en-US"/>
              <a:pPr/>
              <a:t>‹#›</a:t>
            </a:fld>
            <a:endParaRPr lang="en-US" altLang="en-US"/>
          </a:p>
        </p:txBody>
      </p:sp>
    </p:spTree>
    <p:extLst>
      <p:ext uri="{BB962C8B-B14F-4D97-AF65-F5344CB8AC3E}">
        <p14:creationId xmlns:p14="http://schemas.microsoft.com/office/powerpoint/2010/main" val="364683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B1ACE0F-9965-48F0-999F-B389365D2FD7}" type="slidenum">
              <a:rPr lang="en-US" altLang="en-US"/>
              <a:pPr/>
              <a:t>‹#›</a:t>
            </a:fld>
            <a:endParaRPr lang="en-US" altLang="en-US"/>
          </a:p>
        </p:txBody>
      </p:sp>
    </p:spTree>
    <p:extLst>
      <p:ext uri="{BB962C8B-B14F-4D97-AF65-F5344CB8AC3E}">
        <p14:creationId xmlns:p14="http://schemas.microsoft.com/office/powerpoint/2010/main" val="3614794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24F4494-00E4-46D7-A470-974FB8C5790A}" type="slidenum">
              <a:rPr lang="en-US" altLang="en-US"/>
              <a:pPr/>
              <a:t>‹#›</a:t>
            </a:fld>
            <a:endParaRPr lang="en-US" altLang="en-US"/>
          </a:p>
        </p:txBody>
      </p:sp>
    </p:spTree>
    <p:extLst>
      <p:ext uri="{BB962C8B-B14F-4D97-AF65-F5344CB8AC3E}">
        <p14:creationId xmlns:p14="http://schemas.microsoft.com/office/powerpoint/2010/main" val="122795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B090361-FED9-4CEC-8B82-EBFE02D1C7DF}" type="slidenum">
              <a:rPr lang="en-US" altLang="en-US"/>
              <a:pPr/>
              <a:t>‹#›</a:t>
            </a:fld>
            <a:endParaRPr lang="en-US" altLang="en-US"/>
          </a:p>
        </p:txBody>
      </p:sp>
    </p:spTree>
    <p:extLst>
      <p:ext uri="{BB962C8B-B14F-4D97-AF65-F5344CB8AC3E}">
        <p14:creationId xmlns:p14="http://schemas.microsoft.com/office/powerpoint/2010/main" val="393145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762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828800"/>
            <a:ext cx="10363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676"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solidFill>
                  <a:srgbClr val="9E1E10"/>
                </a:solidFill>
                <a:latin typeface="Arial" charset="0"/>
              </a:defRPr>
            </a:lvl1pPr>
          </a:lstStyle>
          <a:p>
            <a:pPr>
              <a:defRPr/>
            </a:pPr>
            <a:endParaRPr lang="en-US"/>
          </a:p>
        </p:txBody>
      </p:sp>
      <p:sp>
        <p:nvSpPr>
          <p:cNvPr id="28677"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solidFill>
                  <a:srgbClr val="9E1E10"/>
                </a:solidFill>
                <a:latin typeface="Arial" charset="0"/>
              </a:defRPr>
            </a:lvl1pPr>
          </a:lstStyle>
          <a:p>
            <a:pPr>
              <a:defRPr/>
            </a:pPr>
            <a:endParaRPr lang="en-US"/>
          </a:p>
        </p:txBody>
      </p:sp>
      <p:sp>
        <p:nvSpPr>
          <p:cNvPr id="28678"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9E1E10"/>
                </a:solidFill>
              </a:defRPr>
            </a:lvl1pPr>
          </a:lstStyle>
          <a:p>
            <a:fld id="{2B8170A4-1CFC-413B-8662-340C5C1BDC85}" type="slidenum">
              <a:rPr lang="en-US" altLang="en-US"/>
              <a:pPr/>
              <a:t>‹#›</a:t>
            </a:fld>
            <a:endParaRPr lang="en-US" altLang="en-US"/>
          </a:p>
        </p:txBody>
      </p:sp>
      <p:sp>
        <p:nvSpPr>
          <p:cNvPr id="28679" name="FormatShape" descr="SKIING" hidden="1"/>
          <p:cNvSpPr>
            <a:spLocks noChangeArrowheads="1"/>
          </p:cNvSpPr>
          <p:nvPr/>
        </p:nvSpPr>
        <p:spPr bwMode="auto">
          <a:xfrm>
            <a:off x="-1778000" y="1701800"/>
            <a:ext cx="1574800" cy="825500"/>
          </a:xfrm>
          <a:prstGeom prst="rect">
            <a:avLst/>
          </a:prstGeom>
          <a:noFill/>
          <a:ln w="101600" cmpd="thinThick">
            <a:solidFill>
              <a:schemeClr val="tx2"/>
            </a:solidFill>
            <a:miter lim="800000"/>
            <a:headEnd/>
            <a:tailEnd/>
          </a:ln>
          <a:effectLst/>
        </p:spPr>
        <p:txBody>
          <a:bodyPr wrap="none" anchor="ctr"/>
          <a:lstStyle/>
          <a:p>
            <a:pPr algn="ctr">
              <a:defRPr/>
            </a:pPr>
            <a:endParaRPr lang="en-US">
              <a:latin typeface="Arial" charset="0"/>
            </a:endParaRPr>
          </a:p>
        </p:txBody>
      </p:sp>
    </p:spTree>
    <p:extLst>
      <p:ext uri="{BB962C8B-B14F-4D97-AF65-F5344CB8AC3E}">
        <p14:creationId xmlns:p14="http://schemas.microsoft.com/office/powerpoint/2010/main" val="26010559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sz="4400">
          <a:solidFill>
            <a:srgbClr val="F9C6C1"/>
          </a:solidFill>
          <a:latin typeface="+mj-lt"/>
          <a:ea typeface="+mj-ea"/>
          <a:cs typeface="+mj-cs"/>
        </a:defRPr>
      </a:lvl1pPr>
      <a:lvl2pPr algn="l" rtl="0" eaLnBrk="0" fontAlgn="base" hangingPunct="0">
        <a:spcBef>
          <a:spcPct val="0"/>
        </a:spcBef>
        <a:spcAft>
          <a:spcPct val="0"/>
        </a:spcAft>
        <a:defRPr sz="4400">
          <a:solidFill>
            <a:srgbClr val="F9C6C1"/>
          </a:solidFill>
          <a:latin typeface="Arial" charset="0"/>
        </a:defRPr>
      </a:lvl2pPr>
      <a:lvl3pPr algn="l" rtl="0" eaLnBrk="0" fontAlgn="base" hangingPunct="0">
        <a:spcBef>
          <a:spcPct val="0"/>
        </a:spcBef>
        <a:spcAft>
          <a:spcPct val="0"/>
        </a:spcAft>
        <a:defRPr sz="4400">
          <a:solidFill>
            <a:srgbClr val="F9C6C1"/>
          </a:solidFill>
          <a:latin typeface="Arial" charset="0"/>
        </a:defRPr>
      </a:lvl3pPr>
      <a:lvl4pPr algn="l" rtl="0" eaLnBrk="0" fontAlgn="base" hangingPunct="0">
        <a:spcBef>
          <a:spcPct val="0"/>
        </a:spcBef>
        <a:spcAft>
          <a:spcPct val="0"/>
        </a:spcAft>
        <a:defRPr sz="4400">
          <a:solidFill>
            <a:srgbClr val="F9C6C1"/>
          </a:solidFill>
          <a:latin typeface="Arial" charset="0"/>
        </a:defRPr>
      </a:lvl4pPr>
      <a:lvl5pPr algn="l" rtl="0" eaLnBrk="0" fontAlgn="base" hangingPunct="0">
        <a:spcBef>
          <a:spcPct val="0"/>
        </a:spcBef>
        <a:spcAft>
          <a:spcPct val="0"/>
        </a:spcAft>
        <a:defRPr sz="4400">
          <a:solidFill>
            <a:srgbClr val="F9C6C1"/>
          </a:solidFill>
          <a:latin typeface="Arial" charset="0"/>
        </a:defRPr>
      </a:lvl5pPr>
      <a:lvl6pPr marL="457200" algn="l" rtl="0" fontAlgn="base">
        <a:spcBef>
          <a:spcPct val="0"/>
        </a:spcBef>
        <a:spcAft>
          <a:spcPct val="0"/>
        </a:spcAft>
        <a:defRPr sz="4400">
          <a:solidFill>
            <a:srgbClr val="F9C6C1"/>
          </a:solidFill>
          <a:latin typeface="Arial" charset="0"/>
        </a:defRPr>
      </a:lvl6pPr>
      <a:lvl7pPr marL="914400" algn="l" rtl="0" fontAlgn="base">
        <a:spcBef>
          <a:spcPct val="0"/>
        </a:spcBef>
        <a:spcAft>
          <a:spcPct val="0"/>
        </a:spcAft>
        <a:defRPr sz="4400">
          <a:solidFill>
            <a:srgbClr val="F9C6C1"/>
          </a:solidFill>
          <a:latin typeface="Arial" charset="0"/>
        </a:defRPr>
      </a:lvl7pPr>
      <a:lvl8pPr marL="1371600" algn="l" rtl="0" fontAlgn="base">
        <a:spcBef>
          <a:spcPct val="0"/>
        </a:spcBef>
        <a:spcAft>
          <a:spcPct val="0"/>
        </a:spcAft>
        <a:defRPr sz="4400">
          <a:solidFill>
            <a:srgbClr val="F9C6C1"/>
          </a:solidFill>
          <a:latin typeface="Arial" charset="0"/>
        </a:defRPr>
      </a:lvl8pPr>
      <a:lvl9pPr marL="1828800" algn="l" rtl="0" fontAlgn="base">
        <a:spcBef>
          <a:spcPct val="0"/>
        </a:spcBef>
        <a:spcAft>
          <a:spcPct val="0"/>
        </a:spcAft>
        <a:defRPr sz="4400">
          <a:solidFill>
            <a:srgbClr val="F9C6C1"/>
          </a:solidFill>
          <a:latin typeface="Arial" charset="0"/>
        </a:defRPr>
      </a:lvl9pPr>
    </p:titleStyle>
    <p:bodyStyle>
      <a:lvl1pPr marL="342900" indent="-342900" algn="l" rtl="0" eaLnBrk="0" fontAlgn="base" hangingPunct="0">
        <a:spcBef>
          <a:spcPct val="20000"/>
        </a:spcBef>
        <a:spcAft>
          <a:spcPct val="0"/>
        </a:spcAft>
        <a:buChar char="•"/>
        <a:defRPr sz="3200">
          <a:solidFill>
            <a:srgbClr val="9E1E10"/>
          </a:solidFill>
          <a:latin typeface="+mn-lt"/>
          <a:ea typeface="+mn-ea"/>
          <a:cs typeface="+mn-cs"/>
        </a:defRPr>
      </a:lvl1pPr>
      <a:lvl2pPr marL="742950" indent="-285750" algn="l" rtl="0" eaLnBrk="0" fontAlgn="base" hangingPunct="0">
        <a:spcBef>
          <a:spcPct val="20000"/>
        </a:spcBef>
        <a:spcAft>
          <a:spcPct val="0"/>
        </a:spcAft>
        <a:buChar char="–"/>
        <a:defRPr sz="2800">
          <a:solidFill>
            <a:srgbClr val="9E1E10"/>
          </a:solidFill>
          <a:latin typeface="+mn-lt"/>
        </a:defRPr>
      </a:lvl2pPr>
      <a:lvl3pPr marL="1143000" indent="-228600" algn="l" rtl="0" eaLnBrk="0" fontAlgn="base" hangingPunct="0">
        <a:spcBef>
          <a:spcPct val="20000"/>
        </a:spcBef>
        <a:spcAft>
          <a:spcPct val="0"/>
        </a:spcAft>
        <a:buChar char="•"/>
        <a:defRPr sz="2400">
          <a:solidFill>
            <a:srgbClr val="9E1E10"/>
          </a:solidFill>
          <a:latin typeface="+mn-lt"/>
        </a:defRPr>
      </a:lvl3pPr>
      <a:lvl4pPr marL="1600200" indent="-228600" algn="l" rtl="0" eaLnBrk="0" fontAlgn="base" hangingPunct="0">
        <a:spcBef>
          <a:spcPct val="20000"/>
        </a:spcBef>
        <a:spcAft>
          <a:spcPct val="0"/>
        </a:spcAft>
        <a:buChar char="–"/>
        <a:defRPr sz="2000">
          <a:solidFill>
            <a:srgbClr val="9E1E10"/>
          </a:solidFill>
          <a:latin typeface="+mn-lt"/>
        </a:defRPr>
      </a:lvl4pPr>
      <a:lvl5pPr marL="2057400" indent="-228600" algn="l" rtl="0" eaLnBrk="0" fontAlgn="base" hangingPunct="0">
        <a:spcBef>
          <a:spcPct val="20000"/>
        </a:spcBef>
        <a:spcAft>
          <a:spcPct val="0"/>
        </a:spcAft>
        <a:buChar char="»"/>
        <a:defRPr sz="2000">
          <a:solidFill>
            <a:srgbClr val="9E1E10"/>
          </a:solidFill>
          <a:latin typeface="+mn-lt"/>
        </a:defRPr>
      </a:lvl5pPr>
      <a:lvl6pPr marL="2514600" indent="-228600" algn="l" rtl="0" fontAlgn="base">
        <a:spcBef>
          <a:spcPct val="20000"/>
        </a:spcBef>
        <a:spcAft>
          <a:spcPct val="0"/>
        </a:spcAft>
        <a:buChar char="»"/>
        <a:defRPr sz="2000">
          <a:solidFill>
            <a:srgbClr val="9E1E10"/>
          </a:solidFill>
          <a:latin typeface="+mn-lt"/>
        </a:defRPr>
      </a:lvl6pPr>
      <a:lvl7pPr marL="2971800" indent="-228600" algn="l" rtl="0" fontAlgn="base">
        <a:spcBef>
          <a:spcPct val="20000"/>
        </a:spcBef>
        <a:spcAft>
          <a:spcPct val="0"/>
        </a:spcAft>
        <a:buChar char="»"/>
        <a:defRPr sz="2000">
          <a:solidFill>
            <a:srgbClr val="9E1E10"/>
          </a:solidFill>
          <a:latin typeface="+mn-lt"/>
        </a:defRPr>
      </a:lvl7pPr>
      <a:lvl8pPr marL="3429000" indent="-228600" algn="l" rtl="0" fontAlgn="base">
        <a:spcBef>
          <a:spcPct val="20000"/>
        </a:spcBef>
        <a:spcAft>
          <a:spcPct val="0"/>
        </a:spcAft>
        <a:buChar char="»"/>
        <a:defRPr sz="2000">
          <a:solidFill>
            <a:srgbClr val="9E1E10"/>
          </a:solidFill>
          <a:latin typeface="+mn-lt"/>
        </a:defRPr>
      </a:lvl8pPr>
      <a:lvl9pPr marL="3886200" indent="-228600" algn="l" rtl="0" fontAlgn="base">
        <a:spcBef>
          <a:spcPct val="20000"/>
        </a:spcBef>
        <a:spcAft>
          <a:spcPct val="0"/>
        </a:spcAft>
        <a:buChar char="»"/>
        <a:defRPr sz="2000">
          <a:solidFill>
            <a:srgbClr val="9E1E1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170A4-1CFC-413B-8662-340C5C1BDC85}" type="slidenum">
              <a:rPr lang="en-US" altLang="en-US" smtClean="0"/>
              <a:pPr/>
              <a:t>‹#›</a:t>
            </a:fld>
            <a:endParaRPr lang="en-US" altLang="en-US"/>
          </a:p>
        </p:txBody>
      </p:sp>
    </p:spTree>
    <p:extLst>
      <p:ext uri="{BB962C8B-B14F-4D97-AF65-F5344CB8AC3E}">
        <p14:creationId xmlns:p14="http://schemas.microsoft.com/office/powerpoint/2010/main" val="151234630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3"/>
          <a:srcRect r="9091" b="22078"/>
          <a:stretch/>
        </p:blipFill>
        <p:spPr>
          <a:xfrm>
            <a:off x="0" y="0"/>
            <a:ext cx="12192000" cy="6858000"/>
          </a:xfrm>
          <a:prstGeom prst="rect">
            <a:avLst/>
          </a:prstGeom>
          <a:ln>
            <a:noFill/>
          </a:ln>
          <a:effectLst>
            <a:softEdge rad="112500"/>
          </a:effectLst>
        </p:spPr>
      </p:pic>
      <p:sp>
        <p:nvSpPr>
          <p:cNvPr id="4" name="TextBox 3"/>
          <p:cNvSpPr txBox="1"/>
          <p:nvPr/>
        </p:nvSpPr>
        <p:spPr>
          <a:xfrm>
            <a:off x="3810000" y="2209807"/>
            <a:ext cx="2699778" cy="830997"/>
          </a:xfrm>
          <a:prstGeom prst="rect">
            <a:avLst/>
          </a:prstGeom>
          <a:noFill/>
        </p:spPr>
        <p:txBody>
          <a:bodyPr wrap="none" rtlCol="0">
            <a:spAutoFit/>
          </a:bodyPr>
          <a:lstStyle/>
          <a:p>
            <a:pPr fontAlgn="auto">
              <a:spcBef>
                <a:spcPts val="0"/>
              </a:spcBef>
              <a:spcAft>
                <a:spcPts val="0"/>
              </a:spcAft>
              <a:defRPr/>
            </a:pPr>
            <a:r>
              <a:rPr lang="en-US" sz="4800" kern="0" dirty="0">
                <a:ln>
                  <a:solidFill>
                    <a:srgbClr val="994D00"/>
                  </a:solidFill>
                </a:ln>
                <a:solidFill>
                  <a:srgbClr val="ED7D31">
                    <a:lumMod val="60000"/>
                    <a:lumOff val="40000"/>
                  </a:srgbClr>
                </a:solidFill>
                <a:latin typeface="Bookman Old Style" panose="02050604050505020204" pitchFamily="18" charset="0"/>
              </a:rPr>
              <a:t>If I Were</a:t>
            </a:r>
          </a:p>
        </p:txBody>
      </p:sp>
      <p:sp>
        <p:nvSpPr>
          <p:cNvPr id="5" name="TextBox 4"/>
          <p:cNvSpPr txBox="1"/>
          <p:nvPr/>
        </p:nvSpPr>
        <p:spPr>
          <a:xfrm>
            <a:off x="1173996" y="1993093"/>
            <a:ext cx="9844028" cy="3170099"/>
          </a:xfrm>
          <a:prstGeom prst="rect">
            <a:avLst/>
          </a:prstGeom>
          <a:noFill/>
        </p:spPr>
        <p:txBody>
          <a:bodyPr wrap="none" rtlCol="0">
            <a:spAutoFit/>
          </a:bodyPr>
          <a:lstStyle/>
          <a:p>
            <a:pPr algn="ctr" fontAlgn="auto">
              <a:spcBef>
                <a:spcPts val="0"/>
              </a:spcBef>
              <a:spcAft>
                <a:spcPts val="0"/>
              </a:spcAft>
              <a:defRPr/>
            </a:pPr>
            <a:r>
              <a:rPr lang="en-US" sz="20000" kern="0" dirty="0">
                <a:ln>
                  <a:solidFill>
                    <a:sysClr val="windowText" lastClr="000000"/>
                  </a:solidFill>
                </a:ln>
                <a:solidFill>
                  <a:srgbClr val="996633"/>
                </a:solidFill>
                <a:effectLst>
                  <a:glow rad="63500">
                    <a:srgbClr val="FFC000">
                      <a:satMod val="175000"/>
                      <a:alpha val="40000"/>
                    </a:srgbClr>
                  </a:glow>
                </a:effectLst>
                <a:latin typeface="Bookman Old Style" panose="02050604050505020204" pitchFamily="18" charset="0"/>
              </a:rPr>
              <a:t>S</a:t>
            </a:r>
            <a:r>
              <a:rPr lang="en-US" sz="16600" kern="0" dirty="0">
                <a:ln>
                  <a:solidFill>
                    <a:sysClr val="windowText" lastClr="000000"/>
                  </a:solidFill>
                </a:ln>
                <a:solidFill>
                  <a:srgbClr val="996633"/>
                </a:solidFill>
                <a:effectLst>
                  <a:glow rad="63500">
                    <a:srgbClr val="FFC000">
                      <a:satMod val="175000"/>
                      <a:alpha val="40000"/>
                    </a:srgbClr>
                  </a:glow>
                </a:effectLst>
                <a:latin typeface="Bookman Old Style" panose="02050604050505020204" pitchFamily="18" charset="0"/>
              </a:rPr>
              <a:t>atan’s</a:t>
            </a:r>
            <a:endParaRPr lang="en-US" kern="0" dirty="0">
              <a:ln>
                <a:solidFill>
                  <a:sysClr val="windowText" lastClr="000000"/>
                </a:solidFill>
              </a:ln>
              <a:solidFill>
                <a:srgbClr val="996633"/>
              </a:solidFill>
              <a:effectLst>
                <a:glow rad="63500">
                  <a:srgbClr val="FFC000">
                    <a:satMod val="175000"/>
                    <a:alpha val="40000"/>
                  </a:srgbClr>
                </a:glow>
              </a:effectLst>
              <a:latin typeface="Bookman Old Style" panose="02050604050505020204" pitchFamily="18" charset="0"/>
            </a:endParaRPr>
          </a:p>
        </p:txBody>
      </p:sp>
      <p:sp>
        <p:nvSpPr>
          <p:cNvPr id="10" name="TextBox 9"/>
          <p:cNvSpPr txBox="1"/>
          <p:nvPr/>
        </p:nvSpPr>
        <p:spPr>
          <a:xfrm>
            <a:off x="1173996" y="4800600"/>
            <a:ext cx="9844028" cy="1569660"/>
          </a:xfrm>
          <a:prstGeom prst="rect">
            <a:avLst/>
          </a:prstGeom>
          <a:noFill/>
        </p:spPr>
        <p:txBody>
          <a:bodyPr wrap="square" rtlCol="0">
            <a:spAutoFit/>
          </a:bodyPr>
          <a:lstStyle/>
          <a:p>
            <a:pPr algn="ctr" fontAlgn="auto">
              <a:spcBef>
                <a:spcPts val="0"/>
              </a:spcBef>
              <a:spcAft>
                <a:spcPts val="0"/>
              </a:spcAft>
              <a:defRPr/>
            </a:pPr>
            <a:r>
              <a:rPr lang="en-US" sz="9600" kern="0" spc="1590" dirty="0">
                <a:ln>
                  <a:solidFill>
                    <a:sysClr val="windowText" lastClr="000000"/>
                  </a:solidFill>
                </a:ln>
                <a:solidFill>
                  <a:srgbClr val="ED7D31">
                    <a:lumMod val="60000"/>
                    <a:lumOff val="40000"/>
                  </a:srgbClr>
                </a:solidFill>
                <a:effectLst>
                  <a:glow rad="63500">
                    <a:srgbClr val="FFC000">
                      <a:satMod val="175000"/>
                      <a:alpha val="40000"/>
                    </a:srgbClr>
                  </a:glow>
                </a:effectLst>
                <a:latin typeface="Bookman Old Style" panose="02050604050505020204" pitchFamily="18" charset="0"/>
              </a:rPr>
              <a:t>MINISTER</a:t>
            </a:r>
            <a:endParaRPr lang="en-US" sz="1050" kern="0" spc="1590" dirty="0">
              <a:ln>
                <a:solidFill>
                  <a:sysClr val="windowText" lastClr="000000"/>
                </a:solidFill>
              </a:ln>
              <a:solidFill>
                <a:srgbClr val="ED7D31">
                  <a:lumMod val="60000"/>
                  <a:lumOff val="40000"/>
                </a:srgbClr>
              </a:solidFill>
              <a:effectLst>
                <a:glow rad="63500">
                  <a:srgbClr val="FFC000">
                    <a:satMod val="175000"/>
                    <a:alpha val="40000"/>
                  </a:srgbClr>
                </a:glow>
              </a:effectLst>
              <a:latin typeface="Bookman Old Style" panose="02050604050505020204" pitchFamily="18" charset="0"/>
            </a:endParaRPr>
          </a:p>
        </p:txBody>
      </p:sp>
      <p:sp>
        <p:nvSpPr>
          <p:cNvPr id="12" name="TextBox 11"/>
          <p:cNvSpPr txBox="1"/>
          <p:nvPr/>
        </p:nvSpPr>
        <p:spPr>
          <a:xfrm>
            <a:off x="1524027" y="6248400"/>
            <a:ext cx="9143979" cy="400110"/>
          </a:xfrm>
          <a:prstGeom prst="rect">
            <a:avLst/>
          </a:prstGeom>
          <a:noFill/>
        </p:spPr>
        <p:txBody>
          <a:bodyPr wrap="square" rtlCol="0">
            <a:spAutoFit/>
          </a:bodyPr>
          <a:lstStyle/>
          <a:p>
            <a:pPr algn="ctr" fontAlgn="auto">
              <a:spcBef>
                <a:spcPts val="0"/>
              </a:spcBef>
              <a:spcAft>
                <a:spcPts val="0"/>
              </a:spcAft>
              <a:defRPr/>
            </a:pPr>
            <a:r>
              <a:rPr lang="en-US" sz="2000" kern="0" dirty="0">
                <a:solidFill>
                  <a:srgbClr val="FFC000">
                    <a:lumMod val="20000"/>
                    <a:lumOff val="80000"/>
                  </a:srgbClr>
                </a:solidFill>
                <a:latin typeface="Book Antiqua" panose="02040602050305030304" pitchFamily="18" charset="0"/>
              </a:rPr>
              <a:t>(part 6)</a:t>
            </a: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6248400" y="7"/>
            <a:ext cx="2572946" cy="2492463"/>
          </a:xfrm>
          <a:prstGeom prst="ellipse">
            <a:avLst/>
          </a:prstGeom>
          <a:ln>
            <a:noFill/>
          </a:ln>
          <a:effectLst>
            <a:softEdge rad="112500"/>
          </a:effectLst>
        </p:spPr>
      </p:pic>
      <p:pic>
        <p:nvPicPr>
          <p:cNvPr id="8" name="Picture 7"/>
          <p:cNvPicPr>
            <a:picLocks noChangeAspect="1"/>
          </p:cNvPicPr>
          <p:nvPr/>
        </p:nvPicPr>
        <p:blipFill rotWithShape="1">
          <a:blip r:embed="rId6"/>
          <a:srcRect l="30923" t="6617" r="15054" b="38311"/>
          <a:stretch/>
        </p:blipFill>
        <p:spPr>
          <a:xfrm>
            <a:off x="6687746" y="770415"/>
            <a:ext cx="1658255" cy="1733630"/>
          </a:xfrm>
          <a:prstGeom prst="ellipse">
            <a:avLst/>
          </a:prstGeom>
          <a:ln>
            <a:noFill/>
          </a:ln>
          <a:effectLst>
            <a:softEdge rad="112500"/>
          </a:effectLst>
        </p:spPr>
      </p:pic>
    </p:spTree>
    <p:extLst>
      <p:ext uri="{BB962C8B-B14F-4D97-AF65-F5344CB8AC3E}">
        <p14:creationId xmlns:p14="http://schemas.microsoft.com/office/powerpoint/2010/main" val="2033837487"/>
      </p:ext>
    </p:extLst>
  </p:cSld>
  <p:clrMapOvr>
    <a:masterClrMapping/>
  </p:clrMapOvr>
  <mc:AlternateContent xmlns:mc="http://schemas.openxmlformats.org/markup-compatibility/2006">
    <mc:Choice xmlns:p14="http://schemas.microsoft.com/office/powerpoint/2010/main" Requires="p14">
      <p:transition spd="slow" p14:dur="20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250"/>
                                        <p:tgtEl>
                                          <p:spTgt spid="8"/>
                                        </p:tgtEl>
                                      </p:cBhvr>
                                    </p:animEffect>
                                  </p:childTnLst>
                                </p:cTn>
                              </p:par>
                            </p:childTnLst>
                          </p:cTn>
                        </p:par>
                        <p:par>
                          <p:cTn id="12" fill="hold">
                            <p:stCondLst>
                              <p:cond delay="1750"/>
                            </p:stCondLst>
                            <p:childTnLst>
                              <p:par>
                                <p:cTn id="13" presetID="19" presetClass="entr" presetSubtype="10" fill="hold" nodeType="afterEffect">
                                  <p:stCondLst>
                                    <p:cond delay="0"/>
                                  </p:stCondLst>
                                  <p:iterate type="lt">
                                    <p:tmPct val="10000"/>
                                  </p:iterate>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p:cTn id="15" dur="5000" fill="hold"/>
                                        <p:tgtEl>
                                          <p:spTgt spid="12">
                                            <p:txEl>
                                              <p:pRg st="0" end="0"/>
                                            </p:txEl>
                                          </p:spTgt>
                                        </p:tgtEl>
                                        <p:attrNameLst>
                                          <p:attrName>ppt_w</p:attrName>
                                        </p:attrNameLst>
                                      </p:cBhvr>
                                      <p:tavLst>
                                        <p:tav tm="0" fmla="#ppt_w*sin(2.5*pi*$)">
                                          <p:val>
                                            <p:fltVal val="0"/>
                                          </p:val>
                                        </p:tav>
                                        <p:tav tm="100000">
                                          <p:val>
                                            <p:fltVal val="1"/>
                                          </p:val>
                                        </p:tav>
                                      </p:tavLst>
                                    </p:anim>
                                    <p:anim calcmode="lin" valueType="num">
                                      <p:cBhvr>
                                        <p:cTn id="16" dur="50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95400"/>
            <a:ext cx="10744200" cy="4114800"/>
          </a:xfrm>
        </p:spPr>
        <p:txBody>
          <a:bodyPr>
            <a:prstTxWarp prst="textPlain">
              <a:avLst/>
            </a:prstTxWarp>
          </a:bodyPr>
          <a:lstStyle/>
          <a:p>
            <a:pPr algn="ct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lin Sans FB Demi" panose="020E0802020502020306" pitchFamily="34" charset="0"/>
              </a:rPr>
              <a:t>How Important Was </a:t>
            </a:r>
            <a:r>
              <a:rPr lang="en-US" sz="8000" b="1" dirty="0">
                <a:ln w="10160">
                  <a:solidFill>
                    <a:schemeClr val="accent5"/>
                  </a:solidFill>
                  <a:prstDash val="solid"/>
                </a:ln>
                <a:solidFill>
                  <a:srgbClr val="FFFFFF"/>
                </a:solidFill>
                <a:effectLst>
                  <a:glow rad="139700">
                    <a:schemeClr val="accent4">
                      <a:satMod val="175000"/>
                      <a:alpha val="40000"/>
                    </a:schemeClr>
                  </a:glow>
                  <a:outerShdw blurRad="38100" dist="22860" dir="5400000" algn="tl" rotWithShape="0">
                    <a:srgbClr val="000000">
                      <a:alpha val="30000"/>
                    </a:srgbClr>
                  </a:outerShdw>
                </a:effectLst>
                <a:latin typeface="Berlin Sans FB Demi" panose="020E0802020502020306" pitchFamily="34" charset="0"/>
              </a:rPr>
              <a:t>REPENTANCE</a:t>
            </a:r>
            <a:b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lin Sans FB Demi" panose="020E0802020502020306" pitchFamily="34" charset="0"/>
              </a:rPr>
            </a:b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lin Sans FB Demi" panose="020E0802020502020306" pitchFamily="34" charset="0"/>
              </a:rPr>
              <a:t>to the Apostle John?</a:t>
            </a:r>
          </a:p>
        </p:txBody>
      </p:sp>
    </p:spTree>
    <p:extLst>
      <p:ext uri="{BB962C8B-B14F-4D97-AF65-F5344CB8AC3E}">
        <p14:creationId xmlns:p14="http://schemas.microsoft.com/office/powerpoint/2010/main" val="2463749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9067800" cy="1219200"/>
          </a:xfrm>
        </p:spPr>
        <p:txBody>
          <a:bodyPr/>
          <a:lstStyle/>
          <a:p>
            <a:r>
              <a:rPr lang="en-US" sz="5400" b="1" spc="600" dirty="0">
                <a:ln w="9525" cmpd="sng">
                  <a:solidFill>
                    <a:schemeClr val="accent1"/>
                  </a:solidFill>
                  <a:prstDash val="solid"/>
                </a:ln>
                <a:solidFill>
                  <a:srgbClr val="70AD47">
                    <a:tint val="1000"/>
                  </a:srgbClr>
                </a:solidFill>
                <a:effectLst>
                  <a:glow rad="38100">
                    <a:schemeClr val="accent1">
                      <a:alpha val="40000"/>
                    </a:schemeClr>
                  </a:glow>
                </a:effectLst>
                <a:latin typeface="Arial Black" panose="020B0A04020102020204" pitchFamily="34" charset="0"/>
              </a:rPr>
              <a:t>In Revelation</a:t>
            </a:r>
            <a:endParaRPr lang="en-US" spc="600" dirty="0">
              <a:latin typeface="Arial Black" panose="020B0A04020102020204" pitchFamily="34" charset="0"/>
            </a:endParaRPr>
          </a:p>
        </p:txBody>
      </p:sp>
      <p:sp>
        <p:nvSpPr>
          <p:cNvPr id="4" name="Text Placeholder 3"/>
          <p:cNvSpPr>
            <a:spLocks noGrp="1"/>
          </p:cNvSpPr>
          <p:nvPr>
            <p:ph type="body" idx="1"/>
          </p:nvPr>
        </p:nvSpPr>
        <p:spPr>
          <a:xfrm>
            <a:off x="762000" y="1535119"/>
            <a:ext cx="4421188" cy="1131887"/>
          </a:xfrm>
        </p:spPr>
        <p:txBody>
          <a:bodyPr/>
          <a:lstStyle/>
          <a:p>
            <a:r>
              <a:rPr lang="en-US" sz="3200" dirty="0"/>
              <a:t>Where sin existed in the seven churches</a:t>
            </a:r>
          </a:p>
        </p:txBody>
      </p:sp>
      <p:sp>
        <p:nvSpPr>
          <p:cNvPr id="3" name="Content Placeholder 2"/>
          <p:cNvSpPr>
            <a:spLocks noGrp="1"/>
          </p:cNvSpPr>
          <p:nvPr>
            <p:ph sz="half" idx="2"/>
          </p:nvPr>
        </p:nvSpPr>
        <p:spPr>
          <a:xfrm>
            <a:off x="1143000" y="2830512"/>
            <a:ext cx="4040188" cy="3951288"/>
          </a:xfrm>
        </p:spPr>
        <p:txBody>
          <a:bodyPr/>
          <a:lstStyle/>
          <a:p>
            <a:r>
              <a:rPr lang="en-US" sz="3200" i="1" dirty="0">
                <a:latin typeface="Cambria" panose="02040503050406030204" pitchFamily="18" charset="0"/>
              </a:rPr>
              <a:t>Ephesus</a:t>
            </a:r>
            <a:r>
              <a:rPr lang="en-US" sz="3200" dirty="0">
                <a:latin typeface="Cambria" panose="02040503050406030204" pitchFamily="18" charset="0"/>
              </a:rPr>
              <a:t>, 2:5</a:t>
            </a:r>
          </a:p>
          <a:p>
            <a:r>
              <a:rPr lang="en-US" sz="3200" i="1" dirty="0">
                <a:latin typeface="Cambria" panose="02040503050406030204" pitchFamily="18" charset="0"/>
              </a:rPr>
              <a:t>Pergamos</a:t>
            </a:r>
            <a:r>
              <a:rPr lang="en-US" sz="3200" dirty="0">
                <a:latin typeface="Cambria" panose="02040503050406030204" pitchFamily="18" charset="0"/>
              </a:rPr>
              <a:t>, 2:16</a:t>
            </a:r>
          </a:p>
          <a:p>
            <a:r>
              <a:rPr lang="en-US" sz="3200" i="1" dirty="0">
                <a:latin typeface="Cambria" panose="02040503050406030204" pitchFamily="18" charset="0"/>
              </a:rPr>
              <a:t>Thyatira</a:t>
            </a:r>
            <a:r>
              <a:rPr lang="en-US" sz="3200" dirty="0">
                <a:latin typeface="Cambria" panose="02040503050406030204" pitchFamily="18" charset="0"/>
              </a:rPr>
              <a:t>, 2:21, 22</a:t>
            </a:r>
          </a:p>
          <a:p>
            <a:r>
              <a:rPr lang="en-US" sz="3200" i="1" dirty="0">
                <a:latin typeface="Cambria" panose="02040503050406030204" pitchFamily="18" charset="0"/>
              </a:rPr>
              <a:t>Sardis</a:t>
            </a:r>
            <a:r>
              <a:rPr lang="en-US" sz="3200" dirty="0">
                <a:latin typeface="Cambria" panose="02040503050406030204" pitchFamily="18" charset="0"/>
              </a:rPr>
              <a:t>, 3:3</a:t>
            </a:r>
          </a:p>
          <a:p>
            <a:r>
              <a:rPr lang="en-US" sz="3200" i="1" dirty="0">
                <a:latin typeface="Cambria" panose="02040503050406030204" pitchFamily="18" charset="0"/>
              </a:rPr>
              <a:t>Laodicea</a:t>
            </a:r>
            <a:r>
              <a:rPr lang="en-US" sz="3200" dirty="0">
                <a:latin typeface="Cambria" panose="02040503050406030204" pitchFamily="18" charset="0"/>
              </a:rPr>
              <a:t>, 3:19</a:t>
            </a:r>
          </a:p>
        </p:txBody>
      </p:sp>
      <p:sp>
        <p:nvSpPr>
          <p:cNvPr id="5" name="Text Placeholder 4"/>
          <p:cNvSpPr>
            <a:spLocks noGrp="1"/>
          </p:cNvSpPr>
          <p:nvPr>
            <p:ph type="body" sz="quarter" idx="3"/>
          </p:nvPr>
        </p:nvSpPr>
        <p:spPr>
          <a:xfrm>
            <a:off x="6169025" y="1676407"/>
            <a:ext cx="4956175" cy="990599"/>
          </a:xfrm>
        </p:spPr>
        <p:txBody>
          <a:bodyPr/>
          <a:lstStyle/>
          <a:p>
            <a:r>
              <a:rPr lang="en-US" sz="3200" dirty="0"/>
              <a:t>For the rest of mankind</a:t>
            </a:r>
          </a:p>
        </p:txBody>
      </p:sp>
      <p:sp>
        <p:nvSpPr>
          <p:cNvPr id="6" name="Content Placeholder 5"/>
          <p:cNvSpPr>
            <a:spLocks noGrp="1"/>
          </p:cNvSpPr>
          <p:nvPr>
            <p:ph sz="quarter" idx="4"/>
          </p:nvPr>
        </p:nvSpPr>
        <p:spPr>
          <a:xfrm>
            <a:off x="6169032" y="2830512"/>
            <a:ext cx="4956168" cy="3951288"/>
          </a:xfrm>
        </p:spPr>
        <p:txBody>
          <a:bodyPr/>
          <a:lstStyle/>
          <a:p>
            <a:r>
              <a:rPr lang="en-US" sz="3200" dirty="0">
                <a:latin typeface="Cambria" panose="02040503050406030204" pitchFamily="18" charset="0"/>
              </a:rPr>
              <a:t>Revelation 9:20, 21</a:t>
            </a:r>
          </a:p>
          <a:p>
            <a:r>
              <a:rPr lang="en-US" sz="3200" dirty="0">
                <a:latin typeface="Cambria" panose="02040503050406030204" pitchFamily="18" charset="0"/>
              </a:rPr>
              <a:t>Revelation 16:9, 11</a:t>
            </a:r>
          </a:p>
        </p:txBody>
      </p:sp>
      <p:sp>
        <p:nvSpPr>
          <p:cNvPr id="7" name="TextBox 6"/>
          <p:cNvSpPr txBox="1"/>
          <p:nvPr/>
        </p:nvSpPr>
        <p:spPr>
          <a:xfrm>
            <a:off x="6248400" y="5486400"/>
            <a:ext cx="4876800" cy="1200329"/>
          </a:xfrm>
          <a:prstGeom prst="rect">
            <a:avLst/>
          </a:prstGeom>
          <a:noFill/>
        </p:spPr>
        <p:txBody>
          <a:bodyPr wrap="square" rtlCol="0">
            <a:spAutoFit/>
          </a:bodyPr>
          <a:lstStyle/>
          <a:p>
            <a:pPr algn="ctr"/>
            <a:r>
              <a:rPr lang="en-US" sz="3600" spc="600" dirty="0">
                <a:latin typeface="Arial Black" panose="020B0A04020102020204" pitchFamily="34" charset="0"/>
              </a:rPr>
              <a:t>TEN TIMES</a:t>
            </a:r>
            <a:r>
              <a:rPr lang="en-US" sz="3600" spc="-150" dirty="0">
                <a:latin typeface="Arial Black" panose="020B0A04020102020204" pitchFamily="34" charset="0"/>
              </a:rPr>
              <a:t> </a:t>
            </a:r>
            <a:r>
              <a:rPr lang="en-US" sz="3200" spc="-150" dirty="0">
                <a:latin typeface="Arial Black" panose="020B0A04020102020204" pitchFamily="34" charset="0"/>
              </a:rPr>
              <a:t>in </a:t>
            </a:r>
            <a:r>
              <a:rPr lang="en-US" sz="3600" spc="600" dirty="0">
                <a:latin typeface="Arial Black" panose="020B0A04020102020204" pitchFamily="34" charset="0"/>
              </a:rPr>
              <a:t>REVELATION!</a:t>
            </a:r>
            <a:endParaRPr lang="en-US" sz="3200" spc="600" dirty="0">
              <a:latin typeface="Arial Black" panose="020B0A04020102020204" pitchFamily="34" charset="0"/>
            </a:endParaRPr>
          </a:p>
        </p:txBody>
      </p:sp>
      <p:sp>
        <p:nvSpPr>
          <p:cNvPr id="8" name="TextBox 7"/>
          <p:cNvSpPr txBox="1"/>
          <p:nvPr/>
        </p:nvSpPr>
        <p:spPr>
          <a:xfrm>
            <a:off x="1524000" y="5794176"/>
            <a:ext cx="2167581" cy="584775"/>
          </a:xfrm>
          <a:prstGeom prst="rect">
            <a:avLst/>
          </a:prstGeom>
          <a:noFill/>
        </p:spPr>
        <p:txBody>
          <a:bodyPr wrap="none" rtlCol="0">
            <a:spAutoFit/>
          </a:bodyPr>
          <a:lstStyle/>
          <a:p>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rPr>
              <a:t>REPENT!</a:t>
            </a:r>
          </a:p>
        </p:txBody>
      </p:sp>
      <p:sp>
        <p:nvSpPr>
          <p:cNvPr id="9" name="TextBox 8"/>
          <p:cNvSpPr txBox="1"/>
          <p:nvPr/>
        </p:nvSpPr>
        <p:spPr>
          <a:xfrm>
            <a:off x="6519219" y="4038600"/>
            <a:ext cx="2167581" cy="584775"/>
          </a:xfrm>
          <a:prstGeom prst="rect">
            <a:avLst/>
          </a:prstGeom>
          <a:noFill/>
        </p:spPr>
        <p:txBody>
          <a:bodyPr wrap="none" rtlCol="0">
            <a:spAutoFit/>
          </a:bodyPr>
          <a:lstStyle/>
          <a:p>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rPr>
              <a:t>REPENT!</a:t>
            </a:r>
          </a:p>
        </p:txBody>
      </p:sp>
    </p:spTree>
    <p:extLst>
      <p:ext uri="{BB962C8B-B14F-4D97-AF65-F5344CB8AC3E}">
        <p14:creationId xmlns:p14="http://schemas.microsoft.com/office/powerpoint/2010/main" val="23536634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500"/>
                                        <p:tgtEl>
                                          <p:spTgt spid="5">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500"/>
                                        <p:tgtEl>
                                          <p:spTgt spid="6">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500"/>
                                        <p:tgtEl>
                                          <p:spTgt spid="6">
                                            <p:txEl>
                                              <p:pRg st="1" end="1"/>
                                            </p:txEl>
                                          </p:spTgt>
                                        </p:tgtEl>
                                      </p:cBhvr>
                                    </p:animEffect>
                                  </p:childTnLst>
                                </p:cTn>
                              </p:par>
                            </p:childTnLst>
                          </p:cTn>
                        </p:par>
                        <p:par>
                          <p:cTn id="40" fill="hold">
                            <p:stCondLst>
                              <p:cond delay="500"/>
                            </p:stCondLst>
                            <p:childTnLst>
                              <p:par>
                                <p:cTn id="41" presetID="42"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5" grpId="0" build="p"/>
      <p:bldP spid="6" grpId="0" uiExpand="1" build="p"/>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Arial Black" panose="020B0A04020102020204" pitchFamily="34" charset="0"/>
              </a:rPr>
              <a:t>In What He Saw Required of Others</a:t>
            </a:r>
          </a:p>
        </p:txBody>
      </p:sp>
      <p:sp>
        <p:nvSpPr>
          <p:cNvPr id="7" name="Content Placeholder 6"/>
          <p:cNvSpPr>
            <a:spLocks noGrp="1"/>
          </p:cNvSpPr>
          <p:nvPr>
            <p:ph idx="1"/>
          </p:nvPr>
        </p:nvSpPr>
        <p:spPr/>
        <p:txBody>
          <a:bodyPr/>
          <a:lstStyle/>
          <a:p>
            <a:pPr marL="742950" indent="-742950">
              <a:buFont typeface="+mj-lt"/>
              <a:buAutoNum type="arabicPeriod"/>
            </a:pPr>
            <a:r>
              <a:rPr lang="en-US" sz="4400" dirty="0">
                <a:latin typeface="Arial Black" panose="020B0A04020102020204" pitchFamily="34" charset="0"/>
              </a:rPr>
              <a:t>The diseased man</a:t>
            </a:r>
          </a:p>
          <a:p>
            <a:pPr lvl="1"/>
            <a:r>
              <a:rPr lang="en-US" sz="4000" dirty="0"/>
              <a:t>John 5:1-14</a:t>
            </a:r>
          </a:p>
          <a:p>
            <a:pPr marL="742950" indent="-742950">
              <a:buFont typeface="+mj-lt"/>
              <a:buAutoNum type="arabicPeriod"/>
            </a:pPr>
            <a:r>
              <a:rPr lang="en-US" sz="4400" dirty="0">
                <a:latin typeface="Arial Black" panose="020B0A04020102020204" pitchFamily="34" charset="0"/>
              </a:rPr>
              <a:t>The woman caught in adultery</a:t>
            </a:r>
          </a:p>
          <a:p>
            <a:pPr lvl="1"/>
            <a:r>
              <a:rPr lang="en-US" sz="4000" dirty="0"/>
              <a:t>John 8:1-11</a:t>
            </a:r>
          </a:p>
        </p:txBody>
      </p:sp>
    </p:spTree>
    <p:extLst>
      <p:ext uri="{BB962C8B-B14F-4D97-AF65-F5344CB8AC3E}">
        <p14:creationId xmlns:p14="http://schemas.microsoft.com/office/powerpoint/2010/main" val="4137755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1000"/>
                                        <p:tgtEl>
                                          <p:spTgt spid="7">
                                            <p:txEl>
                                              <p:pRg st="3" end="3"/>
                                            </p:txEl>
                                          </p:spTgt>
                                        </p:tgtEl>
                                      </p:cBhvr>
                                    </p:animEffect>
                                    <p:anim calcmode="lin" valueType="num">
                                      <p:cBhvr>
                                        <p:cTn id="1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67600" y="2667000"/>
            <a:ext cx="1600200" cy="609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Arial Black" panose="020B0A04020102020204" pitchFamily="34" charset="0"/>
              </a:rPr>
              <a:t>In What He Saw Required of Others</a:t>
            </a:r>
          </a:p>
        </p:txBody>
      </p:sp>
      <p:sp>
        <p:nvSpPr>
          <p:cNvPr id="7" name="Content Placeholder 6"/>
          <p:cNvSpPr>
            <a:spLocks noGrp="1"/>
          </p:cNvSpPr>
          <p:nvPr>
            <p:ph idx="1"/>
          </p:nvPr>
        </p:nvSpPr>
        <p:spPr>
          <a:xfrm>
            <a:off x="914400" y="1828800"/>
            <a:ext cx="10591800" cy="5029200"/>
          </a:xfrm>
        </p:spPr>
        <p:txBody>
          <a:bodyPr>
            <a:normAutofit/>
          </a:bodyPr>
          <a:lstStyle/>
          <a:p>
            <a:pPr marL="742950" indent="-742950">
              <a:buFont typeface="+mj-lt"/>
              <a:buAutoNum type="arabicPeriod" startAt="3"/>
            </a:pPr>
            <a:r>
              <a:rPr lang="en-US" sz="4400" dirty="0">
                <a:latin typeface="Arial Black" panose="020B0A04020102020204" pitchFamily="34" charset="0"/>
              </a:rPr>
              <a:t>The people </a:t>
            </a:r>
            <a:r>
              <a:rPr lang="en-US" sz="4000" dirty="0"/>
              <a:t>(Jn. 12:20-43)</a:t>
            </a:r>
          </a:p>
          <a:p>
            <a:pPr lvl="1">
              <a:buFont typeface="Wingdings" panose="05000000000000000000" pitchFamily="2" charset="2"/>
              <a:buChar char="§"/>
            </a:pPr>
            <a:r>
              <a:rPr lang="en-US" sz="4000" b="1" dirty="0"/>
              <a:t>“see” + “understand” + “turn” → “heal” (v. 40)</a:t>
            </a:r>
          </a:p>
          <a:p>
            <a:pPr lvl="2"/>
            <a:r>
              <a:rPr lang="en-US" sz="3600" u="sng" dirty="0"/>
              <a:t>Turning</a:t>
            </a:r>
            <a:r>
              <a:rPr lang="en-US" sz="3600" dirty="0"/>
              <a:t> </a:t>
            </a:r>
            <a:r>
              <a:rPr lang="en-US" sz="3600" i="1" dirty="0"/>
              <a:t>around</a:t>
            </a:r>
            <a:r>
              <a:rPr lang="en-US" sz="3600" dirty="0"/>
              <a:t>—Jn. 21:20</a:t>
            </a:r>
          </a:p>
          <a:p>
            <a:pPr lvl="2"/>
            <a:r>
              <a:rPr lang="en-US" sz="3600" u="sng" dirty="0"/>
              <a:t>Turning</a:t>
            </a:r>
            <a:r>
              <a:rPr lang="en-US" sz="3600" dirty="0"/>
              <a:t> </a:t>
            </a:r>
            <a:r>
              <a:rPr lang="en-US" sz="3600" i="1" dirty="0"/>
              <a:t>to the Lord—</a:t>
            </a:r>
            <a:r>
              <a:rPr lang="en-US" sz="3600" dirty="0"/>
              <a:t>Acts 3:19; 9:35; etc.</a:t>
            </a:r>
          </a:p>
          <a:p>
            <a:pPr lvl="2"/>
            <a:r>
              <a:rPr lang="en-US" sz="3600" u="sng" dirty="0"/>
              <a:t>Turning</a:t>
            </a:r>
            <a:r>
              <a:rPr lang="en-US" sz="3600" dirty="0"/>
              <a:t> </a:t>
            </a:r>
            <a:r>
              <a:rPr lang="en-US" sz="3600" i="1" dirty="0"/>
              <a:t>from sin—</a:t>
            </a:r>
            <a:r>
              <a:rPr lang="en-US" sz="3600" dirty="0"/>
              <a:t>Acts 26:18; Jas. 5:19, 20</a:t>
            </a:r>
          </a:p>
        </p:txBody>
      </p:sp>
    </p:spTree>
    <p:extLst>
      <p:ext uri="{BB962C8B-B14F-4D97-AF65-F5344CB8AC3E}">
        <p14:creationId xmlns:p14="http://schemas.microsoft.com/office/powerpoint/2010/main" val="34621300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left)">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wipe(left)">
                                      <p:cBhvr>
                                        <p:cTn id="21" dur="500"/>
                                        <p:tgtEl>
                                          <p:spTgt spid="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wipe(left)">
                                      <p:cBhvr>
                                        <p:cTn id="2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Arial Black" panose="020B0A04020102020204" pitchFamily="34" charset="0"/>
              </a:rPr>
              <a:t>In What Was Required Of Him</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600" dirty="0">
                <a:latin typeface="Arial Black" panose="020B0A04020102020204" pitchFamily="34" charset="0"/>
              </a:rPr>
              <a:t>A son of thunder (Mk. 3:17)</a:t>
            </a:r>
          </a:p>
          <a:p>
            <a:pPr lvl="1"/>
            <a:r>
              <a:rPr lang="en-US" sz="3200" dirty="0"/>
              <a:t>“probably…stormy and destructive temper” </a:t>
            </a:r>
            <a:br>
              <a:rPr lang="en-US" sz="3200" dirty="0"/>
            </a:br>
            <a:r>
              <a:rPr lang="en-US" sz="3200" dirty="0"/>
              <a:t>(J. W. </a:t>
            </a:r>
            <a:r>
              <a:rPr lang="en-US" sz="3200" dirty="0" err="1"/>
              <a:t>McGarvey</a:t>
            </a:r>
            <a:r>
              <a:rPr lang="en-US" sz="3200" dirty="0"/>
              <a:t>)</a:t>
            </a:r>
          </a:p>
          <a:p>
            <a:pPr>
              <a:buFont typeface="Wingdings" panose="05000000000000000000" pitchFamily="2" charset="2"/>
              <a:buChar char="§"/>
            </a:pPr>
            <a:r>
              <a:rPr lang="en-US" sz="3600" dirty="0">
                <a:latin typeface="Arial Black" panose="020B0A04020102020204" pitchFamily="34" charset="0"/>
              </a:rPr>
              <a:t>Was zealous to destroy adversaries (Lk. 9:51-58)</a:t>
            </a:r>
          </a:p>
          <a:p>
            <a:pPr>
              <a:buFont typeface="Wingdings" panose="05000000000000000000" pitchFamily="2" charset="2"/>
              <a:buChar char="§"/>
            </a:pPr>
            <a:r>
              <a:rPr lang="en-US" sz="3600" dirty="0">
                <a:latin typeface="Arial Black" panose="020B0A04020102020204" pitchFamily="34" charset="0"/>
              </a:rPr>
              <a:t>Sought preeminence over the other apostles (Mk. 10:35-45)</a:t>
            </a:r>
          </a:p>
        </p:txBody>
      </p:sp>
      <p:pic>
        <p:nvPicPr>
          <p:cNvPr id="4" name="Graphic 3" descr="Lightning"/>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9600" y="1828800"/>
            <a:ext cx="914400" cy="914400"/>
          </a:xfrm>
          <a:prstGeom prst="rect">
            <a:avLst/>
          </a:prstGeom>
        </p:spPr>
      </p:pic>
    </p:spTree>
    <p:extLst>
      <p:ext uri="{BB962C8B-B14F-4D97-AF65-F5344CB8AC3E}">
        <p14:creationId xmlns:p14="http://schemas.microsoft.com/office/powerpoint/2010/main" val="2593597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ln w="22225">
                  <a:solidFill>
                    <a:schemeClr val="accent2"/>
                  </a:solidFill>
                  <a:prstDash val="solid"/>
                </a:ln>
                <a:solidFill>
                  <a:schemeClr val="accent2">
                    <a:lumMod val="40000"/>
                    <a:lumOff val="60000"/>
                  </a:schemeClr>
                </a:solidFill>
                <a:latin typeface="Segoe UI Semibold" panose="020B0702040204020203" pitchFamily="34" charset="0"/>
                <a:cs typeface="Segoe UI Semibold" panose="020B0702040204020203" pitchFamily="34" charset="0"/>
              </a:rPr>
              <a:t>Transformed</a:t>
            </a:r>
            <a:endParaRPr lang="en-US" b="1" dirty="0">
              <a:ln w="22225">
                <a:solidFill>
                  <a:schemeClr val="accent2"/>
                </a:solidFill>
                <a:prstDash val="solid"/>
              </a:ln>
              <a:solidFill>
                <a:schemeClr val="accent2">
                  <a:lumMod val="40000"/>
                  <a:lumOff val="60000"/>
                </a:schemeClr>
              </a:solidFill>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latin typeface="Segoe UI Semibold" panose="020B0702040204020203" pitchFamily="34" charset="0"/>
                <a:cs typeface="Segoe UI Semibold" panose="020B0702040204020203" pitchFamily="34" charset="0"/>
              </a:rPr>
              <a:t>Followed Jesus to His death</a:t>
            </a:r>
          </a:p>
          <a:p>
            <a:pPr>
              <a:buFont typeface="Wingdings" panose="05000000000000000000" pitchFamily="2" charset="2"/>
              <a:buChar char="§"/>
            </a:pPr>
            <a:r>
              <a:rPr lang="en-US" dirty="0">
                <a:latin typeface="Segoe UI Semibold" panose="020B0702040204020203" pitchFamily="34" charset="0"/>
                <a:cs typeface="Segoe UI Semibold" panose="020B0702040204020203" pitchFamily="34" charset="0"/>
              </a:rPr>
              <a:t>Was entrusted with the care of Mary (Jn. 19:25-27)</a:t>
            </a:r>
          </a:p>
          <a:p>
            <a:pPr>
              <a:buFont typeface="Wingdings" panose="05000000000000000000" pitchFamily="2" charset="2"/>
              <a:buChar char="§"/>
            </a:pPr>
            <a:r>
              <a:rPr lang="en-US" dirty="0">
                <a:latin typeface="Segoe UI Semibold" panose="020B0702040204020203" pitchFamily="34" charset="0"/>
                <a:cs typeface="Segoe UI Semibold" panose="020B0702040204020203" pitchFamily="34" charset="0"/>
              </a:rPr>
              <a:t>Lost his brother to Herod’s violence (Acts 12:1, 2)</a:t>
            </a:r>
          </a:p>
          <a:p>
            <a:pPr>
              <a:buFont typeface="Wingdings" panose="05000000000000000000" pitchFamily="2" charset="2"/>
              <a:buChar char="§"/>
            </a:pPr>
            <a:r>
              <a:rPr lang="en-US" dirty="0">
                <a:latin typeface="Segoe UI Semibold" panose="020B0702040204020203" pitchFamily="34" charset="0"/>
                <a:cs typeface="Segoe UI Semibold" panose="020B0702040204020203" pitchFamily="34" charset="0"/>
              </a:rPr>
              <a:t>Thundered against sin (1 Jn. 2:4, 22; 3:15; etc.)</a:t>
            </a:r>
          </a:p>
          <a:p>
            <a:pPr>
              <a:buFont typeface="Wingdings" panose="05000000000000000000" pitchFamily="2" charset="2"/>
              <a:buChar char="§"/>
            </a:pPr>
            <a:r>
              <a:rPr lang="en-US" dirty="0">
                <a:latin typeface="Segoe UI Semibold" panose="020B0702040204020203" pitchFamily="34" charset="0"/>
                <a:cs typeface="Segoe UI Semibold" panose="020B0702040204020203" pitchFamily="34" charset="0"/>
              </a:rPr>
              <a:t>Encouraged the understanding of forgiveness through our Advocate (1 Jn. 2:1, 2, 12)</a:t>
            </a:r>
          </a:p>
          <a:p>
            <a:pPr>
              <a:buFont typeface="Wingdings" panose="05000000000000000000" pitchFamily="2" charset="2"/>
              <a:buChar char="§"/>
            </a:pPr>
            <a:r>
              <a:rPr lang="en-US" dirty="0">
                <a:latin typeface="Segoe UI Semibold" panose="020B0702040204020203" pitchFamily="34" charset="0"/>
                <a:cs typeface="Segoe UI Semibold" panose="020B0702040204020203" pitchFamily="34" charset="0"/>
              </a:rPr>
              <a:t>Emphasized the love of our Father and the relationship of being a child of God (1 Jn. 3:1)</a:t>
            </a:r>
          </a:p>
        </p:txBody>
      </p:sp>
    </p:spTree>
    <p:extLst>
      <p:ext uri="{BB962C8B-B14F-4D97-AF65-F5344CB8AC3E}">
        <p14:creationId xmlns:p14="http://schemas.microsoft.com/office/powerpoint/2010/main" val="3361688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ln w="22225">
                  <a:solidFill>
                    <a:srgbClr val="C00000"/>
                  </a:solidFill>
                  <a:prstDash val="solid"/>
                </a:ln>
                <a:solidFill>
                  <a:srgbClr val="C00000">
                    <a:lumMod val="40000"/>
                    <a:lumOff val="60000"/>
                  </a:srgbClr>
                </a:solidFill>
                <a:latin typeface="Segoe UI Semibold" panose="020B0702040204020203" pitchFamily="34" charset="0"/>
                <a:cs typeface="Segoe UI Semibold" panose="020B0702040204020203" pitchFamily="34" charset="0"/>
              </a:rPr>
              <a:t>Transformed</a:t>
            </a:r>
            <a:endParaRPr lang="en-US" dirty="0"/>
          </a:p>
        </p:txBody>
      </p:sp>
      <p:sp>
        <p:nvSpPr>
          <p:cNvPr id="3" name="Content Placeholder 2"/>
          <p:cNvSpPr>
            <a:spLocks noGrp="1"/>
          </p:cNvSpPr>
          <p:nvPr>
            <p:ph idx="1"/>
          </p:nvPr>
        </p:nvSpPr>
        <p:spPr>
          <a:xfrm>
            <a:off x="923468" y="1828800"/>
            <a:ext cx="10345064" cy="4800600"/>
          </a:xfrm>
        </p:spPr>
        <p:txBody>
          <a:bodyPr/>
          <a:lstStyle/>
          <a:p>
            <a:pPr>
              <a:buFont typeface="Wingdings" panose="05000000000000000000" pitchFamily="2" charset="2"/>
              <a:buChar char="§"/>
            </a:pPr>
            <a:r>
              <a:rPr lang="en-US" sz="3600" dirty="0">
                <a:latin typeface="Segoe UI Semibold" panose="020B0702040204020203" pitchFamily="34" charset="0"/>
                <a:cs typeface="Segoe UI Semibold" panose="020B0702040204020203" pitchFamily="34" charset="0"/>
              </a:rPr>
              <a:t>Love of God’s children (1 Jn. 3:16-18; 4:7ff)</a:t>
            </a:r>
          </a:p>
          <a:p>
            <a:pPr>
              <a:buFont typeface="Wingdings" panose="05000000000000000000" pitchFamily="2" charset="2"/>
              <a:buChar char="§"/>
            </a:pPr>
            <a:r>
              <a:rPr lang="en-US" sz="3600" dirty="0">
                <a:latin typeface="Segoe UI Semibold" panose="020B0702040204020203" pitchFamily="34" charset="0"/>
                <a:cs typeface="Segoe UI Semibold" panose="020B0702040204020203" pitchFamily="34" charset="0"/>
              </a:rPr>
              <a:t>Why we love God (1 Jn. 4:19)</a:t>
            </a:r>
          </a:p>
          <a:p>
            <a:pPr>
              <a:buFont typeface="Wingdings" panose="05000000000000000000" pitchFamily="2" charset="2"/>
              <a:buChar char="§"/>
            </a:pPr>
            <a:r>
              <a:rPr lang="en-US" sz="3600" dirty="0">
                <a:latin typeface="Segoe UI Semibold" panose="020B0702040204020203" pitchFamily="34" charset="0"/>
                <a:cs typeface="Segoe UI Semibold" panose="020B0702040204020203" pitchFamily="34" charset="0"/>
              </a:rPr>
              <a:t>How we love God (1 Jn. 5:3)</a:t>
            </a:r>
          </a:p>
          <a:p>
            <a:pPr>
              <a:buFont typeface="Wingdings" panose="05000000000000000000" pitchFamily="2" charset="2"/>
              <a:buChar char="§"/>
            </a:pPr>
            <a:r>
              <a:rPr lang="en-US" sz="3600" dirty="0">
                <a:latin typeface="Segoe UI Semibold" panose="020B0702040204020203" pitchFamily="34" charset="0"/>
                <a:cs typeface="Segoe UI Semibold" panose="020B0702040204020203" pitchFamily="34" charset="0"/>
              </a:rPr>
              <a:t>Where our life is (1 Jn. 5:11, 12)</a:t>
            </a:r>
          </a:p>
          <a:p>
            <a:pPr>
              <a:buFont typeface="Wingdings" panose="05000000000000000000" pitchFamily="2" charset="2"/>
              <a:buChar char="§"/>
            </a:pPr>
            <a:r>
              <a:rPr lang="en-US" sz="3600" dirty="0">
                <a:latin typeface="Segoe UI Semibold" panose="020B0702040204020203" pitchFamily="34" charset="0"/>
                <a:cs typeface="Segoe UI Semibold" panose="020B0702040204020203" pitchFamily="34" charset="0"/>
              </a:rPr>
              <a:t>The snare to life (2 Jn. 9-11)</a:t>
            </a:r>
          </a:p>
          <a:p>
            <a:pPr>
              <a:buFont typeface="Wingdings" panose="05000000000000000000" pitchFamily="2" charset="2"/>
              <a:buChar char="§"/>
            </a:pPr>
            <a:r>
              <a:rPr lang="en-US" sz="3600" dirty="0">
                <a:latin typeface="Segoe UI Semibold" panose="020B0702040204020203" pitchFamily="34" charset="0"/>
                <a:cs typeface="Segoe UI Semibold" panose="020B0702040204020203" pitchFamily="34" charset="0"/>
              </a:rPr>
              <a:t>Calling down the pursuit for preeminence</a:t>
            </a:r>
            <a:br>
              <a:rPr lang="en-US" sz="3600" dirty="0">
                <a:latin typeface="Segoe UI Semibold" panose="020B0702040204020203" pitchFamily="34" charset="0"/>
                <a:cs typeface="Segoe UI Semibold" panose="020B0702040204020203" pitchFamily="34" charset="0"/>
              </a:rPr>
            </a:br>
            <a:r>
              <a:rPr lang="en-US" sz="3600" dirty="0">
                <a:latin typeface="Segoe UI Semibold" panose="020B0702040204020203" pitchFamily="34" charset="0"/>
                <a:cs typeface="Segoe UI Semibold" panose="020B0702040204020203" pitchFamily="34" charset="0"/>
              </a:rPr>
              <a:t>(3 Jn. 9-11)</a:t>
            </a:r>
          </a:p>
        </p:txBody>
      </p:sp>
    </p:spTree>
    <p:extLst>
      <p:ext uri="{BB962C8B-B14F-4D97-AF65-F5344CB8AC3E}">
        <p14:creationId xmlns:p14="http://schemas.microsoft.com/office/powerpoint/2010/main" val="3361688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431" t="-1" r="15693" b="-1"/>
          <a:stretch/>
        </p:blipFill>
        <p:spPr>
          <a:xfrm>
            <a:off x="5257800" y="10"/>
            <a:ext cx="7543800" cy="6857990"/>
          </a:xfrm>
          <a:prstGeom prst="rect">
            <a:avLst/>
          </a:prstGeom>
          <a:effectLst/>
        </p:spPr>
      </p:pic>
      <p:sp>
        <p:nvSpPr>
          <p:cNvPr id="6146" name="Rectangle 2"/>
          <p:cNvSpPr>
            <a:spLocks noGrp="1" noChangeArrowheads="1"/>
          </p:cNvSpPr>
          <p:nvPr>
            <p:ph type="ctrTitle"/>
          </p:nvPr>
        </p:nvSpPr>
        <p:spPr>
          <a:xfrm>
            <a:off x="0" y="42484"/>
            <a:ext cx="5184403" cy="1329117"/>
          </a:xfrm>
        </p:spPr>
        <p:txBody>
          <a:bodyPr vert="horz" lIns="91440" tIns="45720" rIns="91440" bIns="45720" rtlCol="0" anchor="ctr">
            <a:normAutofit/>
          </a:bodyPr>
          <a:lstStyle/>
          <a:p>
            <a:r>
              <a:rPr lang="en-US" altLang="en-US" sz="3600" spc="600" dirty="0"/>
              <a:t>Previously:</a:t>
            </a:r>
            <a:endParaRPr lang="en-US" altLang="en-US" sz="3600" spc="600" dirty="0">
              <a:ln w="9525" cmpd="sng">
                <a:solidFill>
                  <a:sysClr val="windowText" lastClr="000000"/>
                </a:solidFill>
                <a:prstDash val="solid"/>
              </a:ln>
              <a:effectLst>
                <a:glow rad="63500">
                  <a:schemeClr val="accent3">
                    <a:satMod val="175000"/>
                    <a:alpha val="40000"/>
                  </a:schemeClr>
                </a:glow>
              </a:effectLst>
            </a:endParaRPr>
          </a:p>
        </p:txBody>
      </p:sp>
      <p:sp>
        <p:nvSpPr>
          <p:cNvPr id="2" name="TextBox 1"/>
          <p:cNvSpPr txBox="1"/>
          <p:nvPr/>
        </p:nvSpPr>
        <p:spPr>
          <a:xfrm>
            <a:off x="457200" y="1371601"/>
            <a:ext cx="4727204" cy="5486400"/>
          </a:xfrm>
          <a:prstGeom prst="rect">
            <a:avLst/>
          </a:prstGeom>
        </p:spPr>
        <p:txBody>
          <a:bodyPr vert="horz" lIns="91440" tIns="45720" rIns="91440" bIns="45720" rtlCol="0">
            <a:normAutofit/>
          </a:bodyPr>
          <a:lstStyle/>
          <a:p>
            <a:pPr fontAlgn="auto">
              <a:lnSpc>
                <a:spcPct val="90000"/>
              </a:lnSpc>
              <a:spcBef>
                <a:spcPts val="0"/>
              </a:spcBef>
              <a:spcAft>
                <a:spcPts val="0"/>
              </a:spcAft>
              <a:defRPr/>
            </a:pPr>
            <a:r>
              <a:rPr lang="en-US" sz="3200" b="1" kern="0" dirty="0">
                <a:solidFill>
                  <a:sysClr val="windowText" lastClr="000000"/>
                </a:solidFill>
              </a:rPr>
              <a:t>If I Were Satan’s Minister, I would:</a:t>
            </a:r>
          </a:p>
          <a:p>
            <a:pPr marL="342900" indent="-342900" fontAlgn="auto">
              <a:lnSpc>
                <a:spcPct val="90000"/>
              </a:lnSpc>
              <a:spcBef>
                <a:spcPts val="0"/>
              </a:spcBef>
              <a:spcAft>
                <a:spcPts val="0"/>
              </a:spcAft>
              <a:buFont typeface="Arial" panose="020B0604020202020204" pitchFamily="34" charset="0"/>
              <a:buChar char="•"/>
              <a:defRPr/>
            </a:pPr>
            <a:r>
              <a:rPr lang="en-US" sz="3200" kern="0" dirty="0">
                <a:solidFill>
                  <a:sysClr val="windowText" lastClr="000000"/>
                </a:solidFill>
              </a:rPr>
              <a:t>Teach that someone like me does not exist</a:t>
            </a:r>
          </a:p>
          <a:p>
            <a:pPr marL="342900" indent="-342900" fontAlgn="auto">
              <a:lnSpc>
                <a:spcPct val="90000"/>
              </a:lnSpc>
              <a:spcBef>
                <a:spcPts val="0"/>
              </a:spcBef>
              <a:spcAft>
                <a:spcPts val="0"/>
              </a:spcAft>
              <a:buFont typeface="Arial" panose="020B0604020202020204" pitchFamily="34" charset="0"/>
              <a:buChar char="•"/>
              <a:defRPr/>
            </a:pPr>
            <a:r>
              <a:rPr lang="en-US" sz="3200" kern="0" dirty="0">
                <a:solidFill>
                  <a:sysClr val="windowText" lastClr="000000"/>
                </a:solidFill>
              </a:rPr>
              <a:t>Promote the one-man-pastor system</a:t>
            </a:r>
          </a:p>
          <a:p>
            <a:pPr marL="342900" indent="-342900" fontAlgn="auto">
              <a:lnSpc>
                <a:spcPct val="90000"/>
              </a:lnSpc>
              <a:spcBef>
                <a:spcPts val="0"/>
              </a:spcBef>
              <a:spcAft>
                <a:spcPts val="0"/>
              </a:spcAft>
              <a:buFont typeface="Arial" panose="020B0604020202020204" pitchFamily="34" charset="0"/>
              <a:buChar char="•"/>
              <a:defRPr/>
            </a:pPr>
            <a:r>
              <a:rPr lang="en-US" sz="3200" kern="0" dirty="0">
                <a:solidFill>
                  <a:sysClr val="windowText" lastClr="000000"/>
                </a:solidFill>
              </a:rPr>
              <a:t>Emphasize sincerity over truth</a:t>
            </a:r>
          </a:p>
          <a:p>
            <a:pPr marL="342900" indent="-342900" fontAlgn="auto">
              <a:lnSpc>
                <a:spcPct val="90000"/>
              </a:lnSpc>
              <a:spcBef>
                <a:spcPts val="0"/>
              </a:spcBef>
              <a:spcAft>
                <a:spcPts val="0"/>
              </a:spcAft>
              <a:buFont typeface="Arial" panose="020B0604020202020204" pitchFamily="34" charset="0"/>
              <a:buChar char="•"/>
              <a:defRPr/>
            </a:pPr>
            <a:r>
              <a:rPr lang="en-US" sz="3200" kern="0" dirty="0">
                <a:solidFill>
                  <a:sysClr val="windowText" lastClr="000000"/>
                </a:solidFill>
              </a:rPr>
              <a:t>Embrace all forms of worship</a:t>
            </a:r>
          </a:p>
          <a:p>
            <a:pPr marL="342900" indent="-342900" fontAlgn="auto">
              <a:lnSpc>
                <a:spcPct val="90000"/>
              </a:lnSpc>
              <a:spcBef>
                <a:spcPts val="0"/>
              </a:spcBef>
              <a:spcAft>
                <a:spcPts val="0"/>
              </a:spcAft>
              <a:buFont typeface="Arial" panose="020B0604020202020204" pitchFamily="34" charset="0"/>
              <a:buChar char="•"/>
              <a:defRPr/>
            </a:pPr>
            <a:r>
              <a:rPr lang="en-US" sz="3200" b="1" kern="0" dirty="0">
                <a:solidFill>
                  <a:srgbClr val="C00000"/>
                </a:solidFill>
              </a:rPr>
              <a:t>Embrace Calvinism</a:t>
            </a:r>
          </a:p>
          <a:p>
            <a:pPr marL="342900" indent="-342900" fontAlgn="auto">
              <a:lnSpc>
                <a:spcPct val="90000"/>
              </a:lnSpc>
              <a:spcBef>
                <a:spcPts val="0"/>
              </a:spcBef>
              <a:spcAft>
                <a:spcPts val="0"/>
              </a:spcAft>
              <a:buFont typeface="Arial" panose="020B0604020202020204" pitchFamily="34" charset="0"/>
              <a:buChar char="•"/>
              <a:defRPr/>
            </a:pPr>
            <a:endParaRPr lang="en-US" sz="3200" kern="0" dirty="0">
              <a:solidFill>
                <a:sysClr val="windowText" lastClr="000000"/>
              </a:solidFill>
            </a:endParaRPr>
          </a:p>
          <a:p>
            <a:pPr marL="342900" indent="-342900" fontAlgn="auto">
              <a:lnSpc>
                <a:spcPct val="90000"/>
              </a:lnSpc>
              <a:spcBef>
                <a:spcPts val="0"/>
              </a:spcBef>
              <a:spcAft>
                <a:spcPts val="0"/>
              </a:spcAft>
              <a:buFont typeface="Arial" panose="020B0604020202020204" pitchFamily="34" charset="0"/>
              <a:buChar char="•"/>
              <a:defRPr/>
            </a:pPr>
            <a:endParaRPr lang="en-US" sz="3200" kern="0" dirty="0">
              <a:solidFill>
                <a:sysClr val="windowText" lastClr="000000"/>
              </a:solidFill>
            </a:endParaRPr>
          </a:p>
          <a:p>
            <a:pPr marL="342900" indent="-342900" fontAlgn="auto">
              <a:lnSpc>
                <a:spcPct val="90000"/>
              </a:lnSpc>
              <a:spcBef>
                <a:spcPts val="0"/>
              </a:spcBef>
              <a:spcAft>
                <a:spcPts val="0"/>
              </a:spcAft>
              <a:buFont typeface="Arial" panose="020B0604020202020204" pitchFamily="34" charset="0"/>
              <a:buChar char="•"/>
              <a:defRPr/>
            </a:pPr>
            <a:endParaRPr lang="en-US" sz="3200" kern="0" dirty="0">
              <a:solidFill>
                <a:sysClr val="windowText" lastClr="000000"/>
              </a:solidFill>
            </a:endParaRPr>
          </a:p>
        </p:txBody>
      </p:sp>
      <p:sp>
        <p:nvSpPr>
          <p:cNvPr id="10" name="TextBox 9"/>
          <p:cNvSpPr txBox="1"/>
          <p:nvPr/>
        </p:nvSpPr>
        <p:spPr>
          <a:xfrm>
            <a:off x="7338215" y="1844205"/>
            <a:ext cx="2866490" cy="523220"/>
          </a:xfrm>
          <a:prstGeom prst="rect">
            <a:avLst/>
          </a:prstGeom>
          <a:noFill/>
        </p:spPr>
        <p:txBody>
          <a:bodyPr wrap="none" rtlCol="0">
            <a:spAutoFit/>
          </a:bodyPr>
          <a:lstStyle/>
          <a:p>
            <a:pPr fontAlgn="auto">
              <a:spcBef>
                <a:spcPts val="0"/>
              </a:spcBef>
              <a:spcAft>
                <a:spcPts val="0"/>
              </a:spcAft>
              <a:defRPr/>
            </a:pPr>
            <a:r>
              <a:rPr lang="en-US" sz="2800" kern="0" dirty="0">
                <a:solidFill>
                  <a:sysClr val="windowText" lastClr="000000"/>
                </a:solidFill>
                <a:latin typeface="Candara" panose="020E0502030303020204" pitchFamily="34" charset="0"/>
              </a:rPr>
              <a:t>2 Corinthians 11:15</a:t>
            </a:r>
          </a:p>
        </p:txBody>
      </p:sp>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9982200" y="277977"/>
            <a:ext cx="2286000" cy="2214493"/>
          </a:xfrm>
          <a:prstGeom prst="ellipse">
            <a:avLst/>
          </a:prstGeom>
          <a:ln>
            <a:noFill/>
          </a:ln>
          <a:effectLst>
            <a:softEdge rad="112500"/>
          </a:effectLst>
        </p:spPr>
      </p:pic>
      <p:pic>
        <p:nvPicPr>
          <p:cNvPr id="17" name="Picture 16"/>
          <p:cNvPicPr>
            <a:picLocks noChangeAspect="1"/>
          </p:cNvPicPr>
          <p:nvPr/>
        </p:nvPicPr>
        <p:blipFill rotWithShape="1">
          <a:blip r:embed="rId6"/>
          <a:srcRect l="30923" t="6617" r="15054" b="38311"/>
          <a:stretch/>
        </p:blipFill>
        <p:spPr>
          <a:xfrm>
            <a:off x="10350462" y="996080"/>
            <a:ext cx="1473319" cy="1540288"/>
          </a:xfrm>
          <a:prstGeom prst="ellipse">
            <a:avLst/>
          </a:prstGeom>
          <a:ln>
            <a:noFill/>
          </a:ln>
          <a:effectLst>
            <a:softEdge rad="112500"/>
          </a:effectLst>
        </p:spPr>
      </p:pic>
      <p:pic>
        <p:nvPicPr>
          <p:cNvPr id="12" name="Picture 11"/>
          <p:cNvPicPr>
            <a:picLocks noChangeAspect="1"/>
          </p:cNvPicPr>
          <p:nvPr/>
        </p:nvPicPr>
        <p:blipFill>
          <a:blip r:embed="rId7"/>
          <a:stretch>
            <a:fillRect/>
          </a:stretch>
        </p:blipFill>
        <p:spPr>
          <a:xfrm>
            <a:off x="6921307" y="2438408"/>
            <a:ext cx="5273497" cy="2514599"/>
          </a:xfrm>
          <a:prstGeom prst="rect">
            <a:avLst/>
          </a:prstGeom>
        </p:spPr>
      </p:pic>
    </p:spTree>
    <p:extLst>
      <p:ext uri="{BB962C8B-B14F-4D97-AF65-F5344CB8AC3E}">
        <p14:creationId xmlns:p14="http://schemas.microsoft.com/office/powerpoint/2010/main" val="2043098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p:cNvSpPr/>
          <p:nvPr/>
        </p:nvSpPr>
        <p:spPr>
          <a:xfrm>
            <a:off x="304800" y="1844205"/>
            <a:ext cx="4508581" cy="4632795"/>
          </a:xfrm>
          <a:prstGeom prst="wedgeRectCallout">
            <a:avLst>
              <a:gd name="adj1" fmla="val 59306"/>
              <a:gd name="adj2" fmla="val -36555"/>
            </a:avLst>
          </a:prstGeom>
          <a:ln w="57150">
            <a:solidFill>
              <a:schemeClr val="accent2">
                <a:lumMod val="75000"/>
              </a:schemeClr>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 name="TextBox 1"/>
          <p:cNvSpPr txBox="1"/>
          <p:nvPr/>
        </p:nvSpPr>
        <p:spPr>
          <a:xfrm>
            <a:off x="304800" y="1996605"/>
            <a:ext cx="4436520" cy="4556595"/>
          </a:xfrm>
          <a:prstGeom prst="rect">
            <a:avLst/>
          </a:prstGeom>
        </p:spPr>
        <p:txBody>
          <a:bodyPr vert="horz" lIns="91440" tIns="45720" rIns="91440" bIns="45720" rtlCol="0">
            <a:normAutofit/>
          </a:bodyPr>
          <a:lstStyle/>
          <a:p>
            <a:pPr marL="342900" indent="-342900" fontAlgn="auto">
              <a:lnSpc>
                <a:spcPct val="90000"/>
              </a:lnSpc>
              <a:spcBef>
                <a:spcPts val="0"/>
              </a:spcBef>
              <a:spcAft>
                <a:spcPts val="0"/>
              </a:spcAft>
              <a:buFont typeface="Arial" panose="020B0604020202020204" pitchFamily="34" charset="0"/>
              <a:buChar char="•"/>
              <a:defRPr/>
            </a:pPr>
            <a:r>
              <a:rPr lang="en-US" sz="3600" kern="0" dirty="0">
                <a:solidFill>
                  <a:schemeClr val="accent4">
                    <a:lumMod val="50000"/>
                  </a:schemeClr>
                </a:solidFill>
                <a:latin typeface="Segoe UI Semibold" panose="020B0702040204020203" pitchFamily="34" charset="0"/>
                <a:cs typeface="Segoe UI Semibold" panose="020B0702040204020203" pitchFamily="34" charset="0"/>
              </a:rPr>
              <a:t>“Wholly of grace”</a:t>
            </a:r>
          </a:p>
          <a:p>
            <a:pPr marL="342900" indent="-342900" fontAlgn="auto">
              <a:lnSpc>
                <a:spcPct val="90000"/>
              </a:lnSpc>
              <a:spcBef>
                <a:spcPts val="0"/>
              </a:spcBef>
              <a:spcAft>
                <a:spcPts val="0"/>
              </a:spcAft>
              <a:buFont typeface="Arial" panose="020B0604020202020204" pitchFamily="34" charset="0"/>
              <a:buChar char="•"/>
              <a:defRPr/>
            </a:pPr>
            <a:r>
              <a:rPr lang="en-US" sz="3600" kern="0" dirty="0">
                <a:solidFill>
                  <a:schemeClr val="accent4">
                    <a:lumMod val="50000"/>
                  </a:schemeClr>
                </a:solidFill>
                <a:latin typeface="Segoe UI Semibold" panose="020B0702040204020203" pitchFamily="34" charset="0"/>
                <a:cs typeface="Segoe UI Semibold" panose="020B0702040204020203" pitchFamily="34" charset="0"/>
              </a:rPr>
              <a:t>“Salvation is all of God and none of me”</a:t>
            </a:r>
          </a:p>
          <a:p>
            <a:pPr marL="342900" indent="-342900" fontAlgn="auto">
              <a:lnSpc>
                <a:spcPct val="90000"/>
              </a:lnSpc>
              <a:spcBef>
                <a:spcPts val="0"/>
              </a:spcBef>
              <a:spcAft>
                <a:spcPts val="0"/>
              </a:spcAft>
              <a:buFont typeface="Arial" panose="020B0604020202020204" pitchFamily="34" charset="0"/>
              <a:buChar char="•"/>
              <a:defRPr/>
            </a:pPr>
            <a:r>
              <a:rPr lang="en-US" sz="3600" kern="0" dirty="0">
                <a:solidFill>
                  <a:schemeClr val="accent4">
                    <a:lumMod val="50000"/>
                  </a:schemeClr>
                </a:solidFill>
                <a:latin typeface="Segoe UI Semibold" panose="020B0702040204020203" pitchFamily="34" charset="0"/>
                <a:cs typeface="Segoe UI Semibold" panose="020B0702040204020203" pitchFamily="34" charset="0"/>
              </a:rPr>
              <a:t>“Faith is a gift of God”</a:t>
            </a:r>
          </a:p>
          <a:p>
            <a:pPr marL="342900" indent="-342900" fontAlgn="auto">
              <a:lnSpc>
                <a:spcPct val="90000"/>
              </a:lnSpc>
              <a:spcBef>
                <a:spcPts val="0"/>
              </a:spcBef>
              <a:spcAft>
                <a:spcPts val="0"/>
              </a:spcAft>
              <a:buFont typeface="Arial" panose="020B0604020202020204" pitchFamily="34" charset="0"/>
              <a:buChar char="•"/>
              <a:defRPr/>
            </a:pPr>
            <a:r>
              <a:rPr lang="en-US" sz="3600" kern="0" dirty="0">
                <a:solidFill>
                  <a:schemeClr val="accent4">
                    <a:lumMod val="50000"/>
                  </a:schemeClr>
                </a:solidFill>
                <a:latin typeface="Segoe UI Semibold" panose="020B0702040204020203" pitchFamily="34" charset="0"/>
                <a:cs typeface="Segoe UI Semibold" panose="020B0702040204020203" pitchFamily="34" charset="0"/>
              </a:rPr>
              <a:t>“Salvation is by faith alone”</a:t>
            </a:r>
          </a:p>
          <a:p>
            <a:pPr marL="342900" indent="-342900" fontAlgn="auto">
              <a:lnSpc>
                <a:spcPct val="90000"/>
              </a:lnSpc>
              <a:spcBef>
                <a:spcPts val="0"/>
              </a:spcBef>
              <a:spcAft>
                <a:spcPts val="0"/>
              </a:spcAft>
              <a:buFont typeface="Arial" panose="020B0604020202020204" pitchFamily="34" charset="0"/>
              <a:buChar char="•"/>
              <a:defRPr/>
            </a:pPr>
            <a:r>
              <a:rPr lang="en-US" sz="3600" kern="0" dirty="0">
                <a:solidFill>
                  <a:schemeClr val="accent4">
                    <a:lumMod val="50000"/>
                  </a:schemeClr>
                </a:solidFill>
                <a:latin typeface="Segoe UI Semibold" panose="020B0702040204020203" pitchFamily="34" charset="0"/>
                <a:cs typeface="Segoe UI Semibold" panose="020B0702040204020203" pitchFamily="34" charset="0"/>
              </a:rPr>
              <a:t>Etc.</a:t>
            </a:r>
          </a:p>
          <a:p>
            <a:pPr marL="342900" indent="-342900" fontAlgn="auto">
              <a:lnSpc>
                <a:spcPct val="90000"/>
              </a:lnSpc>
              <a:spcBef>
                <a:spcPts val="0"/>
              </a:spcBef>
              <a:spcAft>
                <a:spcPts val="0"/>
              </a:spcAft>
              <a:buFont typeface="Arial" panose="020B0604020202020204" pitchFamily="34" charset="0"/>
              <a:buChar char="•"/>
              <a:defRPr/>
            </a:pPr>
            <a:endParaRPr lang="en-US" sz="4000" kern="0" dirty="0">
              <a:solidFill>
                <a:srgbClr val="C00000"/>
              </a:solidFill>
              <a:latin typeface="Calibri" panose="020F0502020204030204"/>
            </a:endParaRPr>
          </a:p>
        </p:txBody>
      </p:sp>
      <p:pic>
        <p:nvPicPr>
          <p:cNvPr id="15" name="Picture 14"/>
          <p:cNvPicPr>
            <a:picLocks noChangeAspect="1"/>
          </p:cNvPicPr>
          <p:nvPr/>
        </p:nvPicPr>
        <p:blipFill rotWithShape="1">
          <a:blip r:embed="rId3"/>
          <a:srcRect l="431" t="-1" r="15693" b="-1"/>
          <a:stretch/>
        </p:blipFill>
        <p:spPr>
          <a:xfrm>
            <a:off x="5257800" y="10"/>
            <a:ext cx="7543800" cy="6857990"/>
          </a:xfrm>
          <a:prstGeom prst="rect">
            <a:avLst/>
          </a:prstGeom>
          <a:effectLst/>
        </p:spPr>
      </p:pic>
      <p:sp>
        <p:nvSpPr>
          <p:cNvPr id="18" name="TextBox 17"/>
          <p:cNvSpPr txBox="1"/>
          <p:nvPr/>
        </p:nvSpPr>
        <p:spPr>
          <a:xfrm>
            <a:off x="7338215" y="1844205"/>
            <a:ext cx="2866490" cy="523220"/>
          </a:xfrm>
          <a:prstGeom prst="rect">
            <a:avLst/>
          </a:prstGeom>
          <a:noFill/>
        </p:spPr>
        <p:txBody>
          <a:bodyPr wrap="none" rtlCol="0">
            <a:spAutoFit/>
          </a:bodyPr>
          <a:lstStyle/>
          <a:p>
            <a:pPr fontAlgn="auto">
              <a:spcBef>
                <a:spcPts val="0"/>
              </a:spcBef>
              <a:spcAft>
                <a:spcPts val="0"/>
              </a:spcAft>
              <a:defRPr/>
            </a:pPr>
            <a:r>
              <a:rPr lang="en-US" sz="2800" kern="0" dirty="0">
                <a:solidFill>
                  <a:sysClr val="windowText" lastClr="000000"/>
                </a:solidFill>
                <a:latin typeface="Candara" panose="020E0502030303020204" pitchFamily="34" charset="0"/>
              </a:rPr>
              <a:t>2 Corinthians 11:15</a:t>
            </a:r>
          </a:p>
        </p:txBody>
      </p:sp>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4513654" y="54439"/>
            <a:ext cx="2572946" cy="2492463"/>
          </a:xfrm>
          <a:prstGeom prst="ellipse">
            <a:avLst/>
          </a:prstGeom>
          <a:ln>
            <a:noFill/>
          </a:ln>
          <a:effectLst>
            <a:glow rad="63500">
              <a:schemeClr val="accent2">
                <a:satMod val="175000"/>
                <a:alpha val="40000"/>
              </a:schemeClr>
            </a:glow>
            <a:softEdge rad="112500"/>
          </a:effectLst>
        </p:spPr>
      </p:pic>
      <p:pic>
        <p:nvPicPr>
          <p:cNvPr id="21" name="Picture 20"/>
          <p:cNvPicPr>
            <a:picLocks noChangeAspect="1"/>
          </p:cNvPicPr>
          <p:nvPr/>
        </p:nvPicPr>
        <p:blipFill rotWithShape="1">
          <a:blip r:embed="rId6"/>
          <a:srcRect l="30923" t="6617" r="15054" b="38311"/>
          <a:stretch/>
        </p:blipFill>
        <p:spPr>
          <a:xfrm>
            <a:off x="4983926" y="857170"/>
            <a:ext cx="1658255" cy="1733630"/>
          </a:xfrm>
          <a:prstGeom prst="ellipse">
            <a:avLst/>
          </a:prstGeom>
          <a:ln>
            <a:noFill/>
          </a:ln>
          <a:effectLst>
            <a:softEdge rad="112500"/>
          </a:effectLst>
        </p:spPr>
      </p:pic>
      <p:pic>
        <p:nvPicPr>
          <p:cNvPr id="22" name="Picture 21"/>
          <p:cNvPicPr>
            <a:picLocks noChangeAspect="1"/>
          </p:cNvPicPr>
          <p:nvPr/>
        </p:nvPicPr>
        <p:blipFill>
          <a:blip r:embed="rId7"/>
          <a:stretch>
            <a:fillRect/>
          </a:stretch>
        </p:blipFill>
        <p:spPr>
          <a:xfrm>
            <a:off x="6921307" y="2438408"/>
            <a:ext cx="5273497" cy="2514599"/>
          </a:xfrm>
          <a:prstGeom prst="rect">
            <a:avLst/>
          </a:prstGeom>
        </p:spPr>
      </p:pic>
      <p:sp>
        <p:nvSpPr>
          <p:cNvPr id="4" name="Rectangle 3"/>
          <p:cNvSpPr/>
          <p:nvPr/>
        </p:nvSpPr>
        <p:spPr>
          <a:xfrm>
            <a:off x="470979" y="893034"/>
            <a:ext cx="3724097" cy="424732"/>
          </a:xfrm>
          <a:prstGeom prst="rect">
            <a:avLst/>
          </a:prstGeom>
        </p:spPr>
        <p:txBody>
          <a:bodyPr wrap="none">
            <a:spAutoFit/>
          </a:bodyPr>
          <a:lstStyle/>
          <a:p>
            <a:pPr algn="ctr" fontAlgn="auto">
              <a:lnSpc>
                <a:spcPct val="90000"/>
              </a:lnSpc>
              <a:spcBef>
                <a:spcPts val="0"/>
              </a:spcBef>
              <a:spcAft>
                <a:spcPts val="0"/>
              </a:spcAft>
              <a:defRPr/>
            </a:pPr>
            <a:r>
              <a:rPr lang="en-US" sz="2400" b="1" kern="0" dirty="0">
                <a:solidFill>
                  <a:prstClr val="black"/>
                </a:solidFill>
              </a:rPr>
              <a:t>Essentials of Calvinism:</a:t>
            </a:r>
          </a:p>
        </p:txBody>
      </p:sp>
    </p:spTree>
    <p:extLst>
      <p:ext uri="{BB962C8B-B14F-4D97-AF65-F5344CB8AC3E}">
        <p14:creationId xmlns:p14="http://schemas.microsoft.com/office/powerpoint/2010/main" val="3017562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4800" l="1205" r="92470">
                        <a14:foregroundMark x1="55422" y1="38600" x2="55422" y2="38600"/>
                        <a14:foregroundMark x1="65060" y1="39000" x2="65060" y2="39000"/>
                        <a14:foregroundMark x1="61747" y1="42200" x2="61747" y2="42200"/>
                        <a14:foregroundMark x1="45482" y1="52400" x2="45482" y2="52400"/>
                        <a14:foregroundMark x1="46988" y1="52200" x2="46988" y2="52200"/>
                        <a14:foregroundMark x1="64157" y1="54200" x2="64157" y2="54200"/>
                        <a14:foregroundMark x1="92470" y1="57600" x2="92470" y2="57600"/>
                        <a14:foregroundMark x1="61446" y1="94800" x2="61446" y2="94800"/>
                        <a14:backgroundMark x1="20181" y1="6000" x2="20181" y2="6000"/>
                        <a14:backgroundMark x1="14759" y1="94800" x2="14759" y2="94800"/>
                      </a14:backgroundRemoval>
                    </a14:imgEffect>
                  </a14:imgLayer>
                </a14:imgProps>
              </a:ext>
              <a:ext uri="{28A0092B-C50C-407E-A947-70E740481C1C}">
                <a14:useLocalDpi xmlns:a14="http://schemas.microsoft.com/office/drawing/2010/main" val="0"/>
              </a:ext>
            </a:extLst>
          </a:blip>
          <a:stretch>
            <a:fillRect/>
          </a:stretch>
        </p:blipFill>
        <p:spPr>
          <a:xfrm>
            <a:off x="5187665" y="1469582"/>
            <a:ext cx="3642969" cy="5486399"/>
          </a:xfrm>
          <a:prstGeom prst="rect">
            <a:avLst/>
          </a:prstGeom>
        </p:spPr>
      </p:pic>
      <p:pic>
        <p:nvPicPr>
          <p:cNvPr id="12" name="Content Placeholder 3"/>
          <p:cNvPicPr>
            <a:picLocks noChangeAspect="1"/>
          </p:cNvPicPr>
          <p:nvPr/>
        </p:nvPicPr>
        <p:blipFill>
          <a:blip r:embed="rId5"/>
          <a:stretch>
            <a:fillRect/>
          </a:stretch>
        </p:blipFill>
        <p:spPr bwMode="auto">
          <a:xfrm>
            <a:off x="1447800" y="1609865"/>
            <a:ext cx="2819400" cy="2036668"/>
          </a:xfrm>
          <a:prstGeom prst="ellipse">
            <a:avLst/>
          </a:prstGeom>
          <a:no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4338" name="Rectangle 2"/>
          <p:cNvSpPr>
            <a:spLocks noGrp="1" noChangeArrowheads="1"/>
          </p:cNvSpPr>
          <p:nvPr>
            <p:ph type="title"/>
          </p:nvPr>
        </p:nvSpPr>
        <p:spPr/>
        <p:txBody>
          <a:bodyPr/>
          <a:lstStyle/>
          <a:p>
            <a:pPr eaLnBrk="1" hangingPunct="1"/>
            <a:r>
              <a:rPr lang="en-US" altLang="en-US" dirty="0">
                <a:effectLst>
                  <a:outerShdw blurRad="38100" dist="38100" dir="2700000" algn="tl">
                    <a:srgbClr val="000000">
                      <a:alpha val="43137"/>
                    </a:srgbClr>
                  </a:outerShdw>
                </a:effectLst>
                <a:latin typeface="Calibri" panose="020F0502020204030204" pitchFamily="34" charset="0"/>
              </a:rPr>
              <a:t>If I were </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Satan’s</a:t>
            </a:r>
            <a:r>
              <a:rPr lang="en-US" altLang="en-US" dirty="0">
                <a:effectLst>
                  <a:outerShdw blurRad="38100" dist="38100" dir="2700000" algn="tl">
                    <a:srgbClr val="000000">
                      <a:alpha val="43137"/>
                    </a:srgbClr>
                  </a:outerShdw>
                </a:effectLst>
                <a:latin typeface="Calibri" panose="020F0502020204030204" pitchFamily="34" charset="0"/>
              </a:rPr>
              <a:t> Minister…</a:t>
            </a:r>
          </a:p>
        </p:txBody>
      </p:sp>
      <p:sp>
        <p:nvSpPr>
          <p:cNvPr id="62467" name="Rectangle 3"/>
          <p:cNvSpPr>
            <a:spLocks noGrp="1" noChangeArrowheads="1"/>
          </p:cNvSpPr>
          <p:nvPr>
            <p:ph type="body" idx="1"/>
          </p:nvPr>
        </p:nvSpPr>
        <p:spPr>
          <a:xfrm>
            <a:off x="1810383" y="5356256"/>
            <a:ext cx="7181223" cy="1143000"/>
          </a:xfrm>
          <a:noFill/>
          <a:ln>
            <a:noFill/>
          </a:ln>
        </p:spPr>
        <p:style>
          <a:lnRef idx="0">
            <a:scrgbClr r="0" g="0" b="0"/>
          </a:lnRef>
          <a:fillRef idx="0">
            <a:scrgbClr r="0" g="0" b="0"/>
          </a:fillRef>
          <a:effectRef idx="0">
            <a:scrgbClr r="0" g="0" b="0"/>
          </a:effectRef>
          <a:fontRef idx="minor">
            <a:schemeClr val="accent3"/>
          </a:fontRef>
        </p:style>
        <p:txBody>
          <a:bodyPr/>
          <a:lstStyle/>
          <a:p>
            <a:pPr marL="0" indent="0" eaLnBrk="1" hangingPunct="1">
              <a:buNone/>
            </a:pPr>
            <a:r>
              <a:rPr lang="en-US" altLang="en-US" dirty="0">
                <a:solidFill>
                  <a:schemeClr val="accent2"/>
                </a:solidFill>
                <a:latin typeface="Calibri" panose="020F0502020204030204" pitchFamily="34" charset="0"/>
              </a:rPr>
              <a:t>I would teach that faith and repentance occur at the same time—</a:t>
            </a:r>
            <a:r>
              <a:rPr lang="en-US" altLang="en-US" i="1" dirty="0">
                <a:solidFill>
                  <a:schemeClr val="accent2"/>
                </a:solidFill>
                <a:latin typeface="Calibri" panose="020F0502020204030204" pitchFamily="34" charset="0"/>
              </a:rPr>
              <a:t>a change of mind.</a:t>
            </a:r>
          </a:p>
        </p:txBody>
      </p:sp>
      <p:grpSp>
        <p:nvGrpSpPr>
          <p:cNvPr id="9" name="Group 8"/>
          <p:cNvGrpSpPr/>
          <p:nvPr/>
        </p:nvGrpSpPr>
        <p:grpSpPr>
          <a:xfrm>
            <a:off x="3467099" y="3093603"/>
            <a:ext cx="5257800" cy="2325847"/>
            <a:chOff x="1828800" y="3260914"/>
            <a:chExt cx="5257800" cy="2058321"/>
          </a:xfrm>
        </p:grpSpPr>
        <p:sp>
          <p:nvSpPr>
            <p:cNvPr id="10" name="Freeform: Shape 9"/>
            <p:cNvSpPr>
              <a:spLocks noChangeAspect="1"/>
            </p:cNvSpPr>
            <p:nvPr/>
          </p:nvSpPr>
          <p:spPr>
            <a:xfrm rot="16200000" flipV="1">
              <a:off x="3428539" y="1661175"/>
              <a:ext cx="2058321" cy="5257800"/>
            </a:xfrm>
            <a:custGeom>
              <a:avLst/>
              <a:gdLst>
                <a:gd name="connsiteX0" fmla="*/ 2057810 w 2058321"/>
                <a:gd name="connsiteY0" fmla="*/ 2229158 h 5257800"/>
                <a:gd name="connsiteX1" fmla="*/ 2000252 w 2058321"/>
                <a:gd name="connsiteY1" fmla="*/ 1985048 h 5257800"/>
                <a:gd name="connsiteX2" fmla="*/ 1949986 w 2058321"/>
                <a:gd name="connsiteY2" fmla="*/ 1905816 h 5257800"/>
                <a:gd name="connsiteX3" fmla="*/ 1946879 w 2058321"/>
                <a:gd name="connsiteY3" fmla="*/ 1900918 h 5257800"/>
                <a:gd name="connsiteX4" fmla="*/ 2057057 w 2058321"/>
                <a:gd name="connsiteY4" fmla="*/ 1558111 h 5257800"/>
                <a:gd name="connsiteX5" fmla="*/ 2032175 w 2058321"/>
                <a:gd name="connsiteY5" fmla="*/ 1324938 h 5257800"/>
                <a:gd name="connsiteX6" fmla="*/ 1799479 w 2058321"/>
                <a:gd name="connsiteY6" fmla="*/ 1032856 h 5257800"/>
                <a:gd name="connsiteX7" fmla="*/ 1799064 w 2058321"/>
                <a:gd name="connsiteY7" fmla="*/ 1031266 h 5257800"/>
                <a:gd name="connsiteX8" fmla="*/ 1766831 w 2058321"/>
                <a:gd name="connsiteY8" fmla="*/ 907762 h 5257800"/>
                <a:gd name="connsiteX9" fmla="*/ 1632892 w 2058321"/>
                <a:gd name="connsiteY9" fmla="*/ 698726 h 5257800"/>
                <a:gd name="connsiteX10" fmla="*/ 1616674 w 2058321"/>
                <a:gd name="connsiteY10" fmla="*/ 687581 h 5257800"/>
                <a:gd name="connsiteX11" fmla="*/ 1628479 w 2058321"/>
                <a:gd name="connsiteY11" fmla="*/ 595928 h 5257800"/>
                <a:gd name="connsiteX12" fmla="*/ 1912636 w 2058321"/>
                <a:gd name="connsiteY12" fmla="*/ 0 h 5257800"/>
                <a:gd name="connsiteX13" fmla="*/ 1350942 w 2058321"/>
                <a:gd name="connsiteY13" fmla="*/ 511935 h 5257800"/>
                <a:gd name="connsiteX14" fmla="*/ 1316750 w 2058321"/>
                <a:gd name="connsiteY14" fmla="*/ 663385 h 5257800"/>
                <a:gd name="connsiteX15" fmla="*/ 1243661 w 2058321"/>
                <a:gd name="connsiteY15" fmla="*/ 593960 h 5257800"/>
                <a:gd name="connsiteX16" fmla="*/ 954326 w 2058321"/>
                <a:gd name="connsiteY16" fmla="*/ 552224 h 5257800"/>
                <a:gd name="connsiteX17" fmla="*/ 626570 w 2058321"/>
                <a:gd name="connsiteY17" fmla="*/ 1126363 h 5257800"/>
                <a:gd name="connsiteX18" fmla="*/ 345726 w 2058321"/>
                <a:gd name="connsiteY18" fmla="*/ 1331895 h 5257800"/>
                <a:gd name="connsiteX19" fmla="*/ 311721 w 2058321"/>
                <a:gd name="connsiteY19" fmla="*/ 2031665 h 5257800"/>
                <a:gd name="connsiteX20" fmla="*/ 12113 w 2058321"/>
                <a:gd name="connsiteY20" fmla="*/ 2531734 h 5257800"/>
                <a:gd name="connsiteX21" fmla="*/ 194993 w 2058321"/>
                <a:gd name="connsiteY21" fmla="*/ 3267004 h 5257800"/>
                <a:gd name="connsiteX22" fmla="*/ 375682 w 2058321"/>
                <a:gd name="connsiteY22" fmla="*/ 4359218 h 5257800"/>
                <a:gd name="connsiteX23" fmla="*/ 576755 w 2058321"/>
                <a:gd name="connsiteY23" fmla="*/ 4839441 h 5257800"/>
                <a:gd name="connsiteX24" fmla="*/ 848170 w 2058321"/>
                <a:gd name="connsiteY24" fmla="*/ 4736828 h 5257800"/>
                <a:gd name="connsiteX25" fmla="*/ 1126633 w 2058321"/>
                <a:gd name="connsiteY25" fmla="*/ 4953511 h 5257800"/>
                <a:gd name="connsiteX26" fmla="*/ 1294517 w 2058321"/>
                <a:gd name="connsiteY26" fmla="*/ 4823711 h 5257800"/>
                <a:gd name="connsiteX27" fmla="*/ 1343633 w 2058321"/>
                <a:gd name="connsiteY27" fmla="*/ 4713488 h 5257800"/>
                <a:gd name="connsiteX28" fmla="*/ 1350943 w 2058321"/>
                <a:gd name="connsiteY28" fmla="*/ 4745865 h 5257800"/>
                <a:gd name="connsiteX29" fmla="*/ 1912637 w 2058321"/>
                <a:gd name="connsiteY29" fmla="*/ 5257800 h 5257800"/>
                <a:gd name="connsiteX30" fmla="*/ 1613064 w 2058321"/>
                <a:gd name="connsiteY30" fmla="*/ 4542186 h 5257800"/>
                <a:gd name="connsiteX31" fmla="*/ 1611287 w 2058321"/>
                <a:gd name="connsiteY31" fmla="*/ 4500510 h 5257800"/>
                <a:gd name="connsiteX32" fmla="*/ 1658260 w 2058321"/>
                <a:gd name="connsiteY32" fmla="*/ 4467961 h 5257800"/>
                <a:gd name="connsiteX33" fmla="*/ 1736090 w 2058321"/>
                <a:gd name="connsiteY33" fmla="*/ 4377736 h 5257800"/>
                <a:gd name="connsiteX34" fmla="*/ 1817291 w 2058321"/>
                <a:gd name="connsiteY34" fmla="*/ 3520211 h 5257800"/>
                <a:gd name="connsiteX35" fmla="*/ 1817441 w 2058321"/>
                <a:gd name="connsiteY35" fmla="*/ 3520046 h 5257800"/>
                <a:gd name="connsiteX36" fmla="*/ 1886275 w 2058321"/>
                <a:gd name="connsiteY36" fmla="*/ 3444586 h 5257800"/>
                <a:gd name="connsiteX37" fmla="*/ 1901587 w 2058321"/>
                <a:gd name="connsiteY37" fmla="*/ 2655626 h 5257800"/>
                <a:gd name="connsiteX38" fmla="*/ 1905282 w 2058321"/>
                <a:gd name="connsiteY38" fmla="*/ 2651770 h 5257800"/>
                <a:gd name="connsiteX39" fmla="*/ 1958943 w 2058321"/>
                <a:gd name="connsiteY39" fmla="*/ 2595765 h 5257800"/>
                <a:gd name="connsiteX40" fmla="*/ 2055511 w 2058321"/>
                <a:gd name="connsiteY40" fmla="*/ 2318734 h 5257800"/>
                <a:gd name="connsiteX41" fmla="*/ 2057810 w 2058321"/>
                <a:gd name="connsiteY41" fmla="*/ 2229158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58321" h="5257800">
                  <a:moveTo>
                    <a:pt x="2057810" y="2229158"/>
                  </a:moveTo>
                  <a:cubicBezTo>
                    <a:pt x="2054422" y="2140416"/>
                    <a:pt x="2034289" y="2055392"/>
                    <a:pt x="2000252" y="1985048"/>
                  </a:cubicBezTo>
                  <a:lnTo>
                    <a:pt x="1949986" y="1905816"/>
                  </a:lnTo>
                  <a:lnTo>
                    <a:pt x="1946879" y="1900918"/>
                  </a:lnTo>
                  <a:cubicBezTo>
                    <a:pt x="2012780" y="1812552"/>
                    <a:pt x="2051017" y="1688059"/>
                    <a:pt x="2057057" y="1558111"/>
                  </a:cubicBezTo>
                  <a:cubicBezTo>
                    <a:pt x="2060681" y="1480142"/>
                    <a:pt x="2052713" y="1400209"/>
                    <a:pt x="2032175" y="1324938"/>
                  </a:cubicBezTo>
                  <a:cubicBezTo>
                    <a:pt x="1990455" y="1171991"/>
                    <a:pt x="1903111" y="1062320"/>
                    <a:pt x="1799479" y="1032856"/>
                  </a:cubicBezTo>
                  <a:lnTo>
                    <a:pt x="1799064" y="1031266"/>
                  </a:lnTo>
                  <a:lnTo>
                    <a:pt x="1766831" y="907762"/>
                  </a:lnTo>
                  <a:cubicBezTo>
                    <a:pt x="1735390" y="820118"/>
                    <a:pt x="1689054" y="747623"/>
                    <a:pt x="1632892" y="698726"/>
                  </a:cubicBezTo>
                  <a:lnTo>
                    <a:pt x="1616674" y="687581"/>
                  </a:lnTo>
                  <a:lnTo>
                    <a:pt x="1628479" y="595928"/>
                  </a:lnTo>
                  <a:cubicBezTo>
                    <a:pt x="1669233" y="360184"/>
                    <a:pt x="1768729" y="148403"/>
                    <a:pt x="1912636" y="0"/>
                  </a:cubicBezTo>
                  <a:cubicBezTo>
                    <a:pt x="1660131" y="0"/>
                    <a:pt x="1443484" y="211092"/>
                    <a:pt x="1350942" y="511935"/>
                  </a:cubicBezTo>
                  <a:lnTo>
                    <a:pt x="1316750" y="663385"/>
                  </a:lnTo>
                  <a:lnTo>
                    <a:pt x="1243661" y="593960"/>
                  </a:lnTo>
                  <a:cubicBezTo>
                    <a:pt x="1153886" y="529263"/>
                    <a:pt x="1051909" y="513552"/>
                    <a:pt x="954326" y="552224"/>
                  </a:cubicBezTo>
                  <a:cubicBezTo>
                    <a:pt x="781352" y="620769"/>
                    <a:pt x="651812" y="847683"/>
                    <a:pt x="626570" y="1126363"/>
                  </a:cubicBezTo>
                  <a:cubicBezTo>
                    <a:pt x="518604" y="1127693"/>
                    <a:pt x="416211" y="1202683"/>
                    <a:pt x="345726" y="1331895"/>
                  </a:cubicBezTo>
                  <a:cubicBezTo>
                    <a:pt x="238617" y="1528219"/>
                    <a:pt x="224853" y="1811810"/>
                    <a:pt x="311721" y="2031665"/>
                  </a:cubicBezTo>
                  <a:cubicBezTo>
                    <a:pt x="162512" y="2102767"/>
                    <a:pt x="48450" y="2293158"/>
                    <a:pt x="12113" y="2531734"/>
                  </a:cubicBezTo>
                  <a:cubicBezTo>
                    <a:pt x="-30702" y="2812870"/>
                    <a:pt x="42259" y="3106283"/>
                    <a:pt x="194993" y="3267004"/>
                  </a:cubicBezTo>
                  <a:cubicBezTo>
                    <a:pt x="50022" y="3646354"/>
                    <a:pt x="131508" y="4139057"/>
                    <a:pt x="375682" y="4359218"/>
                  </a:cubicBezTo>
                  <a:cubicBezTo>
                    <a:pt x="359633" y="4575493"/>
                    <a:pt x="444643" y="4778569"/>
                    <a:pt x="576755" y="4839441"/>
                  </a:cubicBezTo>
                  <a:cubicBezTo>
                    <a:pt x="672338" y="4883535"/>
                    <a:pt x="775494" y="4844556"/>
                    <a:pt x="848170" y="4736828"/>
                  </a:cubicBezTo>
                  <a:cubicBezTo>
                    <a:pt x="905177" y="4889673"/>
                    <a:pt x="1014572" y="4974791"/>
                    <a:pt x="1126633" y="4953511"/>
                  </a:cubicBezTo>
                  <a:cubicBezTo>
                    <a:pt x="1192237" y="4941030"/>
                    <a:pt x="1250732" y="4893714"/>
                    <a:pt x="1294517" y="4823711"/>
                  </a:cubicBezTo>
                  <a:lnTo>
                    <a:pt x="1343633" y="4713488"/>
                  </a:lnTo>
                  <a:lnTo>
                    <a:pt x="1350943" y="4745865"/>
                  </a:lnTo>
                  <a:cubicBezTo>
                    <a:pt x="1443485" y="5046708"/>
                    <a:pt x="1660132" y="5257800"/>
                    <a:pt x="1912637" y="5257800"/>
                  </a:cubicBezTo>
                  <a:cubicBezTo>
                    <a:pt x="1744746" y="5084662"/>
                    <a:pt x="1637302" y="4825262"/>
                    <a:pt x="1613064" y="4542186"/>
                  </a:cubicBezTo>
                  <a:lnTo>
                    <a:pt x="1611287" y="4500510"/>
                  </a:lnTo>
                  <a:lnTo>
                    <a:pt x="1658260" y="4467961"/>
                  </a:lnTo>
                  <a:cubicBezTo>
                    <a:pt x="1685983" y="4442738"/>
                    <a:pt x="1712111" y="4412571"/>
                    <a:pt x="1736090" y="4377736"/>
                  </a:cubicBezTo>
                  <a:cubicBezTo>
                    <a:pt x="1887585" y="4157574"/>
                    <a:pt x="1921352" y="3800630"/>
                    <a:pt x="1817291" y="3520211"/>
                  </a:cubicBezTo>
                  <a:lnTo>
                    <a:pt x="1817441" y="3520046"/>
                  </a:lnTo>
                  <a:lnTo>
                    <a:pt x="1886275" y="3444586"/>
                  </a:lnTo>
                  <a:cubicBezTo>
                    <a:pt x="2029108" y="3243420"/>
                    <a:pt x="2043688" y="2883179"/>
                    <a:pt x="1901587" y="2655626"/>
                  </a:cubicBezTo>
                  <a:lnTo>
                    <a:pt x="1905282" y="2651770"/>
                  </a:lnTo>
                  <a:lnTo>
                    <a:pt x="1958943" y="2595765"/>
                  </a:lnTo>
                  <a:cubicBezTo>
                    <a:pt x="2010890" y="2525864"/>
                    <a:pt x="2045724" y="2427766"/>
                    <a:pt x="2055511" y="2318734"/>
                  </a:cubicBezTo>
                  <a:cubicBezTo>
                    <a:pt x="2058208" y="2288733"/>
                    <a:pt x="2058939" y="2258739"/>
                    <a:pt x="2057810" y="2229158"/>
                  </a:cubicBezTo>
                  <a:close/>
                </a:path>
              </a:pathLst>
            </a:custGeom>
            <a:solidFill>
              <a:schemeClr val="lt1">
                <a:alpha val="42000"/>
              </a:schemeClr>
            </a:solidFill>
            <a:ln>
              <a:solidFill>
                <a:srgbClr val="333333"/>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defRPr/>
              </a:pPr>
              <a:endParaRPr lang="en-US" kern="0">
                <a:solidFill>
                  <a:sysClr val="windowText" lastClr="000000"/>
                </a:solidFill>
              </a:endParaRPr>
            </a:p>
          </p:txBody>
        </p:sp>
        <p:sp>
          <p:nvSpPr>
            <p:cNvPr id="11" name="TextBox 10"/>
            <p:cNvSpPr txBox="1"/>
            <p:nvPr/>
          </p:nvSpPr>
          <p:spPr>
            <a:xfrm>
              <a:off x="2551444" y="3377620"/>
              <a:ext cx="3733800" cy="1824914"/>
            </a:xfrm>
            <a:prstGeom prst="rect">
              <a:avLst/>
            </a:prstGeom>
            <a:noFill/>
            <a:ln>
              <a:noFill/>
            </a:ln>
          </p:spPr>
          <p:txBody>
            <a:bodyPr wrap="square" rtlCol="0" anchor="ctr" anchorCtr="0">
              <a:spAutoFit/>
            </a:bodyPr>
            <a:lstStyle/>
            <a:p>
              <a:pPr algn="ctr" fontAlgn="auto">
                <a:spcBef>
                  <a:spcPts val="0"/>
                </a:spcBef>
                <a:spcAft>
                  <a:spcPts val="0"/>
                </a:spcAft>
                <a:defRPr/>
              </a:pPr>
              <a:r>
                <a:rPr lang="en-US" altLang="en-US" sz="3200" kern="0" dirty="0">
                  <a:solidFill>
                    <a:schemeClr val="accent2"/>
                  </a:solidFill>
                  <a:latin typeface="Calibri" panose="020F0502020204030204" pitchFamily="34" charset="0"/>
                </a:rPr>
                <a:t>“Faith and repentance are two sides of the same coin.”</a:t>
              </a:r>
              <a:endParaRPr lang="en-US" sz="3200" kern="0" dirty="0">
                <a:solidFill>
                  <a:schemeClr val="accent2"/>
                </a:solidFill>
              </a:endParaRPr>
            </a:p>
          </p:txBody>
        </p:sp>
      </p:grpSp>
    </p:spTree>
    <p:extLst>
      <p:ext uri="{BB962C8B-B14F-4D97-AF65-F5344CB8AC3E}">
        <p14:creationId xmlns:p14="http://schemas.microsoft.com/office/powerpoint/2010/main" val="4130827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61111E-6 -1.85185E-6 L 0.25 -1.85185E-6 " pathEditMode="relative" rAng="0" ptsTypes="AA">
                                      <p:cBhvr>
                                        <p:cTn id="6" dur="2000" fill="hold"/>
                                        <p:tgtEl>
                                          <p:spTgt spid="7"/>
                                        </p:tgtEl>
                                        <p:attrNameLst>
                                          <p:attrName>ppt_x</p:attrName>
                                          <p:attrName>ppt_y</p:attrName>
                                        </p:attrNameLst>
                                      </p:cBhvr>
                                      <p:rCtr x="12500" y="0"/>
                                    </p:animMotion>
                                  </p:childTnLst>
                                </p:cTn>
                              </p:par>
                            </p:childTnLst>
                          </p:cTn>
                        </p:par>
                        <p:par>
                          <p:cTn id="7" fill="hold">
                            <p:stCondLst>
                              <p:cond delay="2000"/>
                            </p:stCondLst>
                            <p:childTnLst>
                              <p:par>
                                <p:cTn id="8" presetID="16" presetClass="entr" presetSubtype="21"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338"/>
                                        </p:tgtEl>
                                        <p:attrNameLst>
                                          <p:attrName>style.visibility</p:attrName>
                                        </p:attrNameLst>
                                      </p:cBhvr>
                                      <p:to>
                                        <p:strVal val="visible"/>
                                      </p:to>
                                    </p:set>
                                    <p:animEffect transition="in" filter="fade">
                                      <p:cBhvr>
                                        <p:cTn id="15" dur="500"/>
                                        <p:tgtEl>
                                          <p:spTgt spid="1433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62467">
                                            <p:txEl>
                                              <p:pRg st="0" end="0"/>
                                            </p:txEl>
                                          </p:spTgt>
                                        </p:tgtEl>
                                        <p:attrNameLst>
                                          <p:attrName>style.visibility</p:attrName>
                                        </p:attrNameLst>
                                      </p:cBhvr>
                                      <p:to>
                                        <p:strVal val="visible"/>
                                      </p:to>
                                    </p:set>
                                    <p:animEffect transition="in" filter="fade">
                                      <p:cBhvr>
                                        <p:cTn id="18" dur="1000"/>
                                        <p:tgtEl>
                                          <p:spTgt spid="62467">
                                            <p:txEl>
                                              <p:pRg st="0" end="0"/>
                                            </p:txEl>
                                          </p:spTgt>
                                        </p:tgtEl>
                                      </p:cBhvr>
                                    </p:animEffect>
                                    <p:anim calcmode="lin" valueType="num">
                                      <p:cBhvr>
                                        <p:cTn id="19" dur="10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6246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6246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7104" y="1447800"/>
            <a:ext cx="9874750" cy="1879600"/>
          </a:xfrm>
        </p:spPr>
        <p:txBody>
          <a:bodyPr>
            <a:prstTxWarp prst="textCanUp">
              <a:avLst/>
            </a:prstTxWarp>
          </a:bodyPr>
          <a:lstStyle/>
          <a:p>
            <a:pPr algn="ctr"/>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5">
                      <a:satMod val="175000"/>
                      <a:alpha val="40000"/>
                    </a:schemeClr>
                  </a:glow>
                  <a:innerShdw blurRad="177800">
                    <a:schemeClr val="accent3">
                      <a:lumMod val="50000"/>
                    </a:schemeClr>
                  </a:innerShdw>
                </a:effectLst>
                <a:latin typeface="Arial Black" panose="020B0A04020102020204" pitchFamily="34" charset="0"/>
              </a:rPr>
              <a:t>REPENTANCE</a:t>
            </a:r>
          </a:p>
        </p:txBody>
      </p:sp>
      <p:sp>
        <p:nvSpPr>
          <p:cNvPr id="5" name="Subtitle 4"/>
          <p:cNvSpPr>
            <a:spLocks noGrp="1"/>
          </p:cNvSpPr>
          <p:nvPr>
            <p:ph type="subTitle" idx="1"/>
          </p:nvPr>
        </p:nvSpPr>
        <p:spPr>
          <a:xfrm>
            <a:off x="2243668" y="4076700"/>
            <a:ext cx="7814733" cy="1257300"/>
          </a:xfrm>
        </p:spPr>
        <p:txBody>
          <a:bodyPr/>
          <a:lstStyle/>
          <a:p>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teaching of men versus the teaching of God</a:t>
            </a:r>
          </a:p>
        </p:txBody>
      </p:sp>
      <p:sp>
        <p:nvSpPr>
          <p:cNvPr id="6" name="TextBox 5"/>
          <p:cNvSpPr txBox="1"/>
          <p:nvPr/>
        </p:nvSpPr>
        <p:spPr>
          <a:xfrm>
            <a:off x="2780085" y="5638800"/>
            <a:ext cx="6784230" cy="523220"/>
          </a:xfrm>
          <a:prstGeom prst="rect">
            <a:avLst/>
          </a:prstGeom>
          <a:noFill/>
        </p:spPr>
        <p:txBody>
          <a:bodyPr wrap="none" rtlCol="0">
            <a:spAutoFit/>
          </a:bodyPr>
          <a:lstStyle/>
          <a:p>
            <a:pPr algn="ctr"/>
            <a:r>
              <a:rPr lang="en-US" sz="2800" dirty="0">
                <a:solidFill>
                  <a:schemeClr val="bg1"/>
                </a:solidFill>
              </a:rPr>
              <a:t>Is “repentance” simply a change of mind?</a:t>
            </a:r>
          </a:p>
        </p:txBody>
      </p:sp>
    </p:spTree>
    <p:extLst>
      <p:ext uri="{BB962C8B-B14F-4D97-AF65-F5344CB8AC3E}">
        <p14:creationId xmlns:p14="http://schemas.microsoft.com/office/powerpoint/2010/main" val="118705205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5">
                                            <p:txEl>
                                              <p:pRg st="0" end="0"/>
                                            </p:txEl>
                                          </p:spTgt>
                                        </p:tgtEl>
                                      </p:cBhvr>
                                      <p:by x="150000" y="150000"/>
                                    </p:animScale>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83256" y="381000"/>
            <a:ext cx="9817669" cy="990600"/>
          </a:xfrm>
        </p:spPr>
        <p:txBody>
          <a:bodyPr/>
          <a:lstStyle/>
          <a:p>
            <a:pPr algn="ctr"/>
            <a:r>
              <a:rPr lang="en-US" b="1" spc="600"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Jesus &amp; Jonah</a:t>
            </a:r>
          </a:p>
        </p:txBody>
      </p:sp>
      <p:sp>
        <p:nvSpPr>
          <p:cNvPr id="5" name="Subtitle 4"/>
          <p:cNvSpPr>
            <a:spLocks noGrp="1"/>
          </p:cNvSpPr>
          <p:nvPr>
            <p:ph type="subTitle" idx="1"/>
          </p:nvPr>
        </p:nvSpPr>
        <p:spPr>
          <a:xfrm>
            <a:off x="609600" y="1981200"/>
            <a:ext cx="4946650" cy="685800"/>
          </a:xfrm>
        </p:spPr>
        <p:txBody>
          <a:bodyPr/>
          <a:lstStyle/>
          <a:p>
            <a:pPr algn="r"/>
            <a:r>
              <a:rPr lang="en-US" sz="3600" spc="300" dirty="0">
                <a:latin typeface="Arial Black" panose="020B0A04020102020204" pitchFamily="34" charset="0"/>
              </a:rPr>
              <a:t>Matthew 12:41</a:t>
            </a:r>
          </a:p>
        </p:txBody>
      </p:sp>
      <p:sp>
        <p:nvSpPr>
          <p:cNvPr id="6" name="TextBox 5"/>
          <p:cNvSpPr txBox="1"/>
          <p:nvPr/>
        </p:nvSpPr>
        <p:spPr>
          <a:xfrm>
            <a:off x="990600" y="2895600"/>
            <a:ext cx="4565650" cy="1077218"/>
          </a:xfrm>
          <a:prstGeom prst="rect">
            <a:avLst/>
          </a:prstGeom>
          <a:noFill/>
        </p:spPr>
        <p:txBody>
          <a:bodyPr wrap="square" rtlCol="0">
            <a:spAutoFit/>
          </a:bodyPr>
          <a:lstStyle/>
          <a:p>
            <a:pPr algn="ctr"/>
            <a:r>
              <a:rPr lang="en-US" sz="3200" dirty="0">
                <a:solidFill>
                  <a:schemeClr val="bg1"/>
                </a:solidFill>
              </a:rPr>
              <a:t>Nineveh repented at the preaching of Jonah</a:t>
            </a:r>
          </a:p>
        </p:txBody>
      </p:sp>
      <p:sp>
        <p:nvSpPr>
          <p:cNvPr id="7" name="Subtitle 4"/>
          <p:cNvSpPr txBox="1">
            <a:spLocks/>
          </p:cNvSpPr>
          <p:nvPr/>
        </p:nvSpPr>
        <p:spPr bwMode="auto">
          <a:xfrm>
            <a:off x="6559550" y="1981200"/>
            <a:ext cx="3498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a:solidFill>
                  <a:srgbClr val="F9C6C1"/>
                </a:solidFill>
                <a:latin typeface="+mn-lt"/>
                <a:ea typeface="+mn-ea"/>
                <a:cs typeface="+mn-cs"/>
              </a:defRPr>
            </a:lvl1pPr>
            <a:lvl2pPr marL="742950" indent="-285750" algn="l" rtl="0" eaLnBrk="0" fontAlgn="base" hangingPunct="0">
              <a:spcBef>
                <a:spcPct val="20000"/>
              </a:spcBef>
              <a:spcAft>
                <a:spcPct val="0"/>
              </a:spcAft>
              <a:buChar char="–"/>
              <a:defRPr sz="2800">
                <a:solidFill>
                  <a:srgbClr val="9E1E10"/>
                </a:solidFill>
                <a:latin typeface="+mn-lt"/>
              </a:defRPr>
            </a:lvl2pPr>
            <a:lvl3pPr marL="1143000" indent="-228600" algn="l" rtl="0" eaLnBrk="0" fontAlgn="base" hangingPunct="0">
              <a:spcBef>
                <a:spcPct val="20000"/>
              </a:spcBef>
              <a:spcAft>
                <a:spcPct val="0"/>
              </a:spcAft>
              <a:buChar char="•"/>
              <a:defRPr sz="2400">
                <a:solidFill>
                  <a:srgbClr val="9E1E10"/>
                </a:solidFill>
                <a:latin typeface="+mn-lt"/>
              </a:defRPr>
            </a:lvl3pPr>
            <a:lvl4pPr marL="1600200" indent="-228600" algn="l" rtl="0" eaLnBrk="0" fontAlgn="base" hangingPunct="0">
              <a:spcBef>
                <a:spcPct val="20000"/>
              </a:spcBef>
              <a:spcAft>
                <a:spcPct val="0"/>
              </a:spcAft>
              <a:buChar char="–"/>
              <a:defRPr sz="2000">
                <a:solidFill>
                  <a:srgbClr val="9E1E10"/>
                </a:solidFill>
                <a:latin typeface="+mn-lt"/>
              </a:defRPr>
            </a:lvl4pPr>
            <a:lvl5pPr marL="2057400" indent="-228600" algn="l" rtl="0" eaLnBrk="0" fontAlgn="base" hangingPunct="0">
              <a:spcBef>
                <a:spcPct val="20000"/>
              </a:spcBef>
              <a:spcAft>
                <a:spcPct val="0"/>
              </a:spcAft>
              <a:buChar char="»"/>
              <a:defRPr sz="2000">
                <a:solidFill>
                  <a:srgbClr val="9E1E10"/>
                </a:solidFill>
                <a:latin typeface="+mn-lt"/>
              </a:defRPr>
            </a:lvl5pPr>
            <a:lvl6pPr marL="2514600" indent="-228600" algn="l" rtl="0" fontAlgn="base">
              <a:spcBef>
                <a:spcPct val="20000"/>
              </a:spcBef>
              <a:spcAft>
                <a:spcPct val="0"/>
              </a:spcAft>
              <a:buChar char="»"/>
              <a:defRPr sz="2000">
                <a:solidFill>
                  <a:srgbClr val="9E1E10"/>
                </a:solidFill>
                <a:latin typeface="+mn-lt"/>
              </a:defRPr>
            </a:lvl6pPr>
            <a:lvl7pPr marL="2971800" indent="-228600" algn="l" rtl="0" fontAlgn="base">
              <a:spcBef>
                <a:spcPct val="20000"/>
              </a:spcBef>
              <a:spcAft>
                <a:spcPct val="0"/>
              </a:spcAft>
              <a:buChar char="»"/>
              <a:defRPr sz="2000">
                <a:solidFill>
                  <a:srgbClr val="9E1E10"/>
                </a:solidFill>
                <a:latin typeface="+mn-lt"/>
              </a:defRPr>
            </a:lvl7pPr>
            <a:lvl8pPr marL="3429000" indent="-228600" algn="l" rtl="0" fontAlgn="base">
              <a:spcBef>
                <a:spcPct val="20000"/>
              </a:spcBef>
              <a:spcAft>
                <a:spcPct val="0"/>
              </a:spcAft>
              <a:buChar char="»"/>
              <a:defRPr sz="2000">
                <a:solidFill>
                  <a:srgbClr val="9E1E10"/>
                </a:solidFill>
                <a:latin typeface="+mn-lt"/>
              </a:defRPr>
            </a:lvl8pPr>
            <a:lvl9pPr marL="3886200" indent="-228600" algn="l" rtl="0" fontAlgn="base">
              <a:spcBef>
                <a:spcPct val="20000"/>
              </a:spcBef>
              <a:spcAft>
                <a:spcPct val="0"/>
              </a:spcAft>
              <a:buChar char="»"/>
              <a:defRPr sz="2000">
                <a:solidFill>
                  <a:srgbClr val="9E1E10"/>
                </a:solidFill>
                <a:latin typeface="+mn-lt"/>
              </a:defRPr>
            </a:lvl9pPr>
          </a:lstStyle>
          <a:p>
            <a:pPr algn="l"/>
            <a:r>
              <a:rPr lang="en-US" sz="3600" kern="0" spc="300" dirty="0">
                <a:latin typeface="Arial Black" panose="020B0A04020102020204" pitchFamily="34" charset="0"/>
              </a:rPr>
              <a:t>Jonah 3:10</a:t>
            </a:r>
          </a:p>
        </p:txBody>
      </p:sp>
      <p:sp>
        <p:nvSpPr>
          <p:cNvPr id="8" name="TextBox 7"/>
          <p:cNvSpPr txBox="1"/>
          <p:nvPr/>
        </p:nvSpPr>
        <p:spPr>
          <a:xfrm>
            <a:off x="6559550" y="2895607"/>
            <a:ext cx="4413250" cy="1569660"/>
          </a:xfrm>
          <a:prstGeom prst="rect">
            <a:avLst/>
          </a:prstGeom>
          <a:noFill/>
        </p:spPr>
        <p:txBody>
          <a:bodyPr wrap="square" rtlCol="0">
            <a:spAutoFit/>
          </a:bodyPr>
          <a:lstStyle/>
          <a:p>
            <a:pPr algn="ctr"/>
            <a:r>
              <a:rPr lang="en-US" sz="3200" dirty="0">
                <a:solidFill>
                  <a:schemeClr val="bg1"/>
                </a:solidFill>
              </a:rPr>
              <a:t>God saw their works, that they turned from their evil way</a:t>
            </a:r>
          </a:p>
        </p:txBody>
      </p:sp>
      <p:sp>
        <p:nvSpPr>
          <p:cNvPr id="9" name="TextBox 8"/>
          <p:cNvSpPr txBox="1"/>
          <p:nvPr/>
        </p:nvSpPr>
        <p:spPr>
          <a:xfrm>
            <a:off x="1468369" y="5562600"/>
            <a:ext cx="9313939" cy="95410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spc="300" dirty="0">
                <a:solidFill>
                  <a:schemeClr val="bg1"/>
                </a:solidFill>
                <a:latin typeface="Arial Black" panose="020B0A04020102020204" pitchFamily="34" charset="0"/>
              </a:rPr>
              <a:t>Jesus defined repentance as the “work” of </a:t>
            </a:r>
            <a:r>
              <a:rPr lang="en-US" sz="2800" u="sng" spc="300" dirty="0">
                <a:solidFill>
                  <a:schemeClr val="bg1"/>
                </a:solidFill>
                <a:latin typeface="Arial Black" panose="020B0A04020102020204" pitchFamily="34" charset="0"/>
              </a:rPr>
              <a:t>turning from evil</a:t>
            </a:r>
            <a:r>
              <a:rPr lang="en-US" sz="2800" spc="300" dirty="0">
                <a:solidFill>
                  <a:schemeClr val="bg1"/>
                </a:solidFill>
                <a:latin typeface="Arial Black" panose="020B0A04020102020204" pitchFamily="34" charset="0"/>
              </a:rPr>
              <a:t>!</a:t>
            </a:r>
          </a:p>
        </p:txBody>
      </p:sp>
      <p:pic>
        <p:nvPicPr>
          <p:cNvPr id="24" name="Picture 23"/>
          <p:cNvPicPr>
            <a:picLocks noChangeAspect="1"/>
          </p:cNvPicPr>
          <p:nvPr/>
        </p:nvPicPr>
        <p:blipFill>
          <a:blip r:embed="rId3"/>
          <a:stretch>
            <a:fillRect/>
          </a:stretch>
        </p:blipFill>
        <p:spPr>
          <a:xfrm>
            <a:off x="6150804" y="1730942"/>
            <a:ext cx="4316342" cy="1316850"/>
          </a:xfrm>
          <a:prstGeom prst="rect">
            <a:avLst/>
          </a:prstGeom>
          <a:effectLst>
            <a:glow rad="139700">
              <a:schemeClr val="accent4">
                <a:satMod val="175000"/>
                <a:alpha val="40000"/>
              </a:schemeClr>
            </a:glow>
          </a:effectLst>
        </p:spPr>
      </p:pic>
      <mc:AlternateContent xmlns:mc="http://schemas.openxmlformats.org/markup-compatibility/2006" xmlns:p14="http://schemas.microsoft.com/office/powerpoint/2010/main">
        <mc:Choice Requires="p14">
          <p:contentPart p14:bwMode="auto" r:id="rId4">
            <p14:nvContentPartPr>
              <p14:cNvPr id="34" name="Ink 33"/>
              <p14:cNvContentPartPr/>
              <p14:nvPr/>
            </p14:nvContentPartPr>
            <p14:xfrm>
              <a:off x="5454604" y="2774883"/>
              <a:ext cx="120" cy="120"/>
            </p14:xfrm>
          </p:contentPart>
        </mc:Choice>
        <mc:Fallback xmlns="">
          <p:pic>
            <p:nvPicPr>
              <p:cNvPr id="34" name="Ink 33"/>
              <p:cNvPicPr/>
              <p:nvPr/>
            </p:nvPicPr>
            <p:blipFill/>
            <p:spPr/>
          </p:pic>
        </mc:Fallback>
      </mc:AlternateContent>
      <p:pic>
        <p:nvPicPr>
          <p:cNvPr id="43" name="Picture 42"/>
          <p:cNvPicPr>
            <a:picLocks noChangeAspect="1"/>
          </p:cNvPicPr>
          <p:nvPr/>
        </p:nvPicPr>
        <p:blipFill>
          <a:blip r:embed="rId5">
            <a:lum bright="70000" contrast="-70000"/>
          </a:blip>
          <a:stretch>
            <a:fillRect/>
          </a:stretch>
        </p:blipFill>
        <p:spPr>
          <a:xfrm>
            <a:off x="3814755" y="2286000"/>
            <a:ext cx="2310584" cy="914479"/>
          </a:xfrm>
          <a:prstGeom prst="rect">
            <a:avLst/>
          </a:prstGeom>
          <a:effectLst>
            <a:glow rad="139700">
              <a:schemeClr val="accent4">
                <a:satMod val="175000"/>
                <a:alpha val="40000"/>
              </a:schemeClr>
            </a:glow>
          </a:effectLst>
        </p:spPr>
      </p:pic>
      <p:pic>
        <p:nvPicPr>
          <p:cNvPr id="46" name="Picture 45"/>
          <p:cNvPicPr>
            <a:picLocks noChangeAspect="1"/>
          </p:cNvPicPr>
          <p:nvPr/>
        </p:nvPicPr>
        <p:blipFill>
          <a:blip r:embed="rId6">
            <a:lum bright="70000" contrast="-70000"/>
          </a:blip>
          <a:stretch>
            <a:fillRect/>
          </a:stretch>
        </p:blipFill>
        <p:spPr>
          <a:xfrm>
            <a:off x="8001000" y="4469125"/>
            <a:ext cx="1298561" cy="1298561"/>
          </a:xfrm>
          <a:prstGeom prst="rect">
            <a:avLst/>
          </a:prstGeom>
          <a:effectLst>
            <a:glow rad="139700">
              <a:schemeClr val="accent4">
                <a:satMod val="175000"/>
                <a:alpha val="40000"/>
              </a:schemeClr>
            </a:glow>
          </a:effectLst>
        </p:spPr>
      </p:pic>
    </p:spTree>
    <p:extLst>
      <p:ext uri="{BB962C8B-B14F-4D97-AF65-F5344CB8AC3E}">
        <p14:creationId xmlns:p14="http://schemas.microsoft.com/office/powerpoint/2010/main" val="114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1000" fill="hold"/>
                                        <p:tgtEl>
                                          <p:spTgt spid="24"/>
                                        </p:tgtEl>
                                        <p:attrNameLst>
                                          <p:attrName>ppt_w</p:attrName>
                                        </p:attrNameLst>
                                      </p:cBhvr>
                                      <p:tavLst>
                                        <p:tav tm="0">
                                          <p:val>
                                            <p:fltVal val="0"/>
                                          </p:val>
                                        </p:tav>
                                        <p:tav tm="100000">
                                          <p:val>
                                            <p:strVal val="#ppt_w"/>
                                          </p:val>
                                        </p:tav>
                                      </p:tavLst>
                                    </p:anim>
                                    <p:anim calcmode="lin" valueType="num">
                                      <p:cBhvr>
                                        <p:cTn id="19" dur="1000" fill="hold"/>
                                        <p:tgtEl>
                                          <p:spTgt spid="24"/>
                                        </p:tgtEl>
                                        <p:attrNameLst>
                                          <p:attrName>ppt_h</p:attrName>
                                        </p:attrNameLst>
                                      </p:cBhvr>
                                      <p:tavLst>
                                        <p:tav tm="0">
                                          <p:val>
                                            <p:fltVal val="0"/>
                                          </p:val>
                                        </p:tav>
                                        <p:tav tm="100000">
                                          <p:val>
                                            <p:strVal val="#ppt_h"/>
                                          </p:val>
                                        </p:tav>
                                      </p:tavLst>
                                    </p:anim>
                                    <p:anim calcmode="lin" valueType="num">
                                      <p:cBhvr>
                                        <p:cTn id="20" dur="1000" fill="hold"/>
                                        <p:tgtEl>
                                          <p:spTgt spid="24"/>
                                        </p:tgtEl>
                                        <p:attrNameLst>
                                          <p:attrName>style.rotation</p:attrName>
                                        </p:attrNameLst>
                                      </p:cBhvr>
                                      <p:tavLst>
                                        <p:tav tm="0">
                                          <p:val>
                                            <p:fltVal val="90"/>
                                          </p:val>
                                        </p:tav>
                                        <p:tav tm="100000">
                                          <p:val>
                                            <p:fltVal val="0"/>
                                          </p:val>
                                        </p:tav>
                                      </p:tavLst>
                                    </p:anim>
                                    <p:animEffect transition="in" filter="fade">
                                      <p:cBhvr>
                                        <p:cTn id="21" dur="1000"/>
                                        <p:tgtEl>
                                          <p:spTgt spid="24"/>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left)">
                                      <p:cBhvr>
                                        <p:cTn id="25" dur="125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par>
                          <p:cTn id="35" fill="hold">
                            <p:stCondLst>
                              <p:cond delay="1000"/>
                            </p:stCondLst>
                            <p:childTnLst>
                              <p:par>
                                <p:cTn id="36" presetID="22" presetClass="entr" presetSubtype="4"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down)">
                                      <p:cBhvr>
                                        <p:cTn id="3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10515600" cy="1143000"/>
          </a:xfrm>
        </p:spPr>
        <p:txBody>
          <a:bodyPr>
            <a:prstTxWarp prst="textPlain">
              <a:avLst/>
            </a:prstTxWarp>
          </a:bodyPr>
          <a:lstStyle/>
          <a:p>
            <a:r>
              <a:rPr lang="en-US" sz="4800" dirty="0">
                <a:latin typeface="Cambria" panose="02040503050406030204" pitchFamily="18" charset="0"/>
              </a:rPr>
              <a:t>Man’s Ways Lead To The Exclusion of </a:t>
            </a:r>
            <a:r>
              <a:rPr lang="en-US" sz="6000" spc="600" dirty="0">
                <a:latin typeface="Cambria" panose="02040503050406030204" pitchFamily="18" charset="0"/>
              </a:rPr>
              <a:t>REPENTANCE</a:t>
            </a:r>
            <a:endParaRPr lang="en-US" sz="4800" spc="600" dirty="0">
              <a:latin typeface="Cambria" panose="020405030504060302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34600" y="3994298"/>
            <a:ext cx="1922678" cy="2895600"/>
          </a:xfrm>
          <a:prstGeom prst="ellipse">
            <a:avLst/>
          </a:prstGeom>
          <a:ln>
            <a:noFill/>
          </a:ln>
          <a:effectLst>
            <a:softEdge rad="112500"/>
          </a:effectLst>
        </p:spPr>
      </p:pic>
      <p:sp>
        <p:nvSpPr>
          <p:cNvPr id="5" name="TextBox 4"/>
          <p:cNvSpPr txBox="1"/>
          <p:nvPr/>
        </p:nvSpPr>
        <p:spPr>
          <a:xfrm>
            <a:off x="685800" y="3154501"/>
            <a:ext cx="9144000" cy="3170099"/>
          </a:xfrm>
          <a:custGeom>
            <a:avLst/>
            <a:gdLst>
              <a:gd name="connsiteX0" fmla="*/ 0 w 6611722"/>
              <a:gd name="connsiteY0" fmla="*/ 0 h 5262979"/>
              <a:gd name="connsiteX1" fmla="*/ 6611722 w 6611722"/>
              <a:gd name="connsiteY1" fmla="*/ 0 h 5262979"/>
              <a:gd name="connsiteX2" fmla="*/ 6611722 w 6611722"/>
              <a:gd name="connsiteY2" fmla="*/ 5262979 h 5262979"/>
              <a:gd name="connsiteX3" fmla="*/ 0 w 6611722"/>
              <a:gd name="connsiteY3" fmla="*/ 5262979 h 5262979"/>
              <a:gd name="connsiteX4" fmla="*/ 0 w 6611722"/>
              <a:gd name="connsiteY4" fmla="*/ 0 h 5262979"/>
              <a:gd name="connsiteX0" fmla="*/ 0 w 6864883"/>
              <a:gd name="connsiteY0" fmla="*/ 0 h 5262979"/>
              <a:gd name="connsiteX1" fmla="*/ 6611722 w 6864883"/>
              <a:gd name="connsiteY1" fmla="*/ 0 h 5262979"/>
              <a:gd name="connsiteX2" fmla="*/ 6864883 w 6864883"/>
              <a:gd name="connsiteY2" fmla="*/ 2753524 h 5262979"/>
              <a:gd name="connsiteX3" fmla="*/ 6611722 w 6864883"/>
              <a:gd name="connsiteY3" fmla="*/ 5262979 h 5262979"/>
              <a:gd name="connsiteX4" fmla="*/ 0 w 6864883"/>
              <a:gd name="connsiteY4" fmla="*/ 5262979 h 5262979"/>
              <a:gd name="connsiteX5" fmla="*/ 0 w 6864883"/>
              <a:gd name="connsiteY5" fmla="*/ 0 h 5262979"/>
              <a:gd name="connsiteX0" fmla="*/ 0 w 6976971"/>
              <a:gd name="connsiteY0" fmla="*/ 0 h 5262979"/>
              <a:gd name="connsiteX1" fmla="*/ 6611722 w 6976971"/>
              <a:gd name="connsiteY1" fmla="*/ 0 h 5262979"/>
              <a:gd name="connsiteX2" fmla="*/ 6976971 w 6976971"/>
              <a:gd name="connsiteY2" fmla="*/ 2753524 h 5262979"/>
              <a:gd name="connsiteX3" fmla="*/ 6611722 w 6976971"/>
              <a:gd name="connsiteY3" fmla="*/ 5262979 h 5262979"/>
              <a:gd name="connsiteX4" fmla="*/ 0 w 6976971"/>
              <a:gd name="connsiteY4" fmla="*/ 5262979 h 5262979"/>
              <a:gd name="connsiteX5" fmla="*/ 0 w 6976971"/>
              <a:gd name="connsiteY5" fmla="*/ 0 h 526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6971" h="5262979">
                <a:moveTo>
                  <a:pt x="0" y="0"/>
                </a:moveTo>
                <a:lnTo>
                  <a:pt x="6611722" y="0"/>
                </a:lnTo>
                <a:cubicBezTo>
                  <a:pt x="6611551" y="911942"/>
                  <a:pt x="6977142" y="1841582"/>
                  <a:pt x="6976971" y="2753524"/>
                </a:cubicBezTo>
                <a:lnTo>
                  <a:pt x="6611722" y="5262979"/>
                </a:lnTo>
                <a:lnTo>
                  <a:pt x="0" y="5262979"/>
                </a:lnTo>
                <a:lnTo>
                  <a:pt x="0" y="0"/>
                </a:lnTo>
                <a:close/>
              </a:path>
            </a:pathLst>
          </a:cu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dirty="0">
                <a:latin typeface="Candara" panose="020E0502030303020204" pitchFamily="34" charset="0"/>
              </a:rPr>
              <a:t>“Religious people often complain that</a:t>
            </a:r>
            <a:br>
              <a:rPr lang="en-US" sz="4000" dirty="0">
                <a:latin typeface="Candara" panose="020E0502030303020204" pitchFamily="34" charset="0"/>
              </a:rPr>
            </a:br>
            <a:r>
              <a:rPr lang="en-US" sz="4000" dirty="0">
                <a:latin typeface="Candara" panose="020E0502030303020204" pitchFamily="34" charset="0"/>
              </a:rPr>
              <a:t>we grace preachers don’t emphasize repentance sufficiently. It’s true. I hardly emphasize it at all. But then neither did the Apostle John.”</a:t>
            </a:r>
          </a:p>
        </p:txBody>
      </p:sp>
      <p:sp>
        <p:nvSpPr>
          <p:cNvPr id="7" name="TextBox 6"/>
          <p:cNvSpPr txBox="1"/>
          <p:nvPr/>
        </p:nvSpPr>
        <p:spPr>
          <a:xfrm>
            <a:off x="8153913" y="2781625"/>
            <a:ext cx="1210588" cy="369332"/>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dirty="0">
                <a:solidFill>
                  <a:schemeClr val="bg1"/>
                </a:solidFill>
              </a:rPr>
              <a:t>Paul Ellis</a:t>
            </a:r>
          </a:p>
        </p:txBody>
      </p:sp>
      <p:sp>
        <p:nvSpPr>
          <p:cNvPr id="8" name="TextBox 7"/>
          <p:cNvSpPr txBox="1"/>
          <p:nvPr/>
        </p:nvSpPr>
        <p:spPr>
          <a:xfrm>
            <a:off x="641397" y="1485163"/>
            <a:ext cx="10775093" cy="954107"/>
          </a:xfrm>
          <a:prstGeom prst="rect">
            <a:avLst/>
          </a:prstGeom>
          <a:noFill/>
        </p:spPr>
        <p:txBody>
          <a:bodyPr wrap="none" rtlCol="0">
            <a:spAutoFit/>
          </a:bodyPr>
          <a:lstStyle/>
          <a:p>
            <a:r>
              <a:rPr lang="en-US" sz="2800" b="1" dirty="0"/>
              <a:t>3 Reasons Why I Don’t Preach On Repentance</a:t>
            </a:r>
            <a:br>
              <a:rPr lang="en-US" sz="2800" b="1" dirty="0"/>
            </a:br>
            <a:r>
              <a:rPr lang="en-US" sz="2800" b="1" dirty="0"/>
              <a:t>(“Turn from Sin”)</a:t>
            </a:r>
          </a:p>
        </p:txBody>
      </p:sp>
    </p:spTree>
    <p:extLst>
      <p:ext uri="{BB962C8B-B14F-4D97-AF65-F5344CB8AC3E}">
        <p14:creationId xmlns:p14="http://schemas.microsoft.com/office/powerpoint/2010/main" val="3924256358"/>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1396" y="3000613"/>
            <a:ext cx="9264603" cy="3323987"/>
          </a:xfrm>
          <a:custGeom>
            <a:avLst/>
            <a:gdLst>
              <a:gd name="connsiteX0" fmla="*/ 0 w 6611722"/>
              <a:gd name="connsiteY0" fmla="*/ 0 h 5262979"/>
              <a:gd name="connsiteX1" fmla="*/ 6611722 w 6611722"/>
              <a:gd name="connsiteY1" fmla="*/ 0 h 5262979"/>
              <a:gd name="connsiteX2" fmla="*/ 6611722 w 6611722"/>
              <a:gd name="connsiteY2" fmla="*/ 5262979 h 5262979"/>
              <a:gd name="connsiteX3" fmla="*/ 0 w 6611722"/>
              <a:gd name="connsiteY3" fmla="*/ 5262979 h 5262979"/>
              <a:gd name="connsiteX4" fmla="*/ 0 w 6611722"/>
              <a:gd name="connsiteY4" fmla="*/ 0 h 5262979"/>
              <a:gd name="connsiteX0" fmla="*/ 0 w 6864883"/>
              <a:gd name="connsiteY0" fmla="*/ 0 h 5262979"/>
              <a:gd name="connsiteX1" fmla="*/ 6611722 w 6864883"/>
              <a:gd name="connsiteY1" fmla="*/ 0 h 5262979"/>
              <a:gd name="connsiteX2" fmla="*/ 6864883 w 6864883"/>
              <a:gd name="connsiteY2" fmla="*/ 2753524 h 5262979"/>
              <a:gd name="connsiteX3" fmla="*/ 6611722 w 6864883"/>
              <a:gd name="connsiteY3" fmla="*/ 5262979 h 5262979"/>
              <a:gd name="connsiteX4" fmla="*/ 0 w 6864883"/>
              <a:gd name="connsiteY4" fmla="*/ 5262979 h 5262979"/>
              <a:gd name="connsiteX5" fmla="*/ 0 w 6864883"/>
              <a:gd name="connsiteY5" fmla="*/ 0 h 5262979"/>
              <a:gd name="connsiteX0" fmla="*/ 0 w 6976971"/>
              <a:gd name="connsiteY0" fmla="*/ 0 h 5262979"/>
              <a:gd name="connsiteX1" fmla="*/ 6611722 w 6976971"/>
              <a:gd name="connsiteY1" fmla="*/ 0 h 5262979"/>
              <a:gd name="connsiteX2" fmla="*/ 6976971 w 6976971"/>
              <a:gd name="connsiteY2" fmla="*/ 2753524 h 5262979"/>
              <a:gd name="connsiteX3" fmla="*/ 6611722 w 6976971"/>
              <a:gd name="connsiteY3" fmla="*/ 5262979 h 5262979"/>
              <a:gd name="connsiteX4" fmla="*/ 0 w 6976971"/>
              <a:gd name="connsiteY4" fmla="*/ 5262979 h 5262979"/>
              <a:gd name="connsiteX5" fmla="*/ 0 w 6976971"/>
              <a:gd name="connsiteY5" fmla="*/ 0 h 526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6971" h="5262979">
                <a:moveTo>
                  <a:pt x="0" y="0"/>
                </a:moveTo>
                <a:lnTo>
                  <a:pt x="6611722" y="0"/>
                </a:lnTo>
                <a:cubicBezTo>
                  <a:pt x="6611551" y="911942"/>
                  <a:pt x="6977142" y="1841582"/>
                  <a:pt x="6976971" y="2753524"/>
                </a:cubicBezTo>
                <a:lnTo>
                  <a:pt x="6611722" y="5262979"/>
                </a:lnTo>
                <a:lnTo>
                  <a:pt x="0" y="5262979"/>
                </a:lnTo>
                <a:lnTo>
                  <a:pt x="0" y="0"/>
                </a:lnTo>
                <a:close/>
              </a:path>
            </a:pathLst>
          </a:custGeom>
        </p:spPr>
        <p:style>
          <a:lnRef idx="2">
            <a:schemeClr val="accent2"/>
          </a:lnRef>
          <a:fillRef idx="1">
            <a:schemeClr val="lt1"/>
          </a:fillRef>
          <a:effectRef idx="0">
            <a:schemeClr val="accent2"/>
          </a:effectRef>
          <a:fontRef idx="minor">
            <a:schemeClr val="dk1"/>
          </a:fontRef>
        </p:style>
        <p:txBody>
          <a:bodyPr wrap="square" rtlCol="0">
            <a:spAutoFit/>
          </a:bodyPr>
          <a:lstStyle/>
          <a:p>
            <a:pPr>
              <a:defRPr/>
            </a:pPr>
            <a:r>
              <a:rPr lang="en-US" sz="3500" dirty="0">
                <a:solidFill>
                  <a:srgbClr val="000000"/>
                </a:solidFill>
                <a:latin typeface="Candara" panose="020E0502030303020204" pitchFamily="34" charset="0"/>
              </a:rPr>
              <a:t>“Here’s something that will fry your mind: Repentance is one of the most important </a:t>
            </a:r>
            <a:br>
              <a:rPr lang="en-US" sz="3500" dirty="0">
                <a:solidFill>
                  <a:srgbClr val="000000"/>
                </a:solidFill>
                <a:latin typeface="Candara" panose="020E0502030303020204" pitchFamily="34" charset="0"/>
              </a:rPr>
            </a:br>
            <a:r>
              <a:rPr lang="en-US" sz="3500" dirty="0">
                <a:solidFill>
                  <a:srgbClr val="000000"/>
                </a:solidFill>
                <a:latin typeface="Candara" panose="020E0502030303020204" pitchFamily="34" charset="0"/>
              </a:rPr>
              <a:t>things you’ll ever do but John never mentions it. Not once. Not in his gospel or in any of his three letters. I guess John must’ve been a grace preacher.”</a:t>
            </a:r>
          </a:p>
        </p:txBody>
      </p:sp>
      <p:sp>
        <p:nvSpPr>
          <p:cNvPr id="7" name="TextBox 6"/>
          <p:cNvSpPr txBox="1"/>
          <p:nvPr/>
        </p:nvSpPr>
        <p:spPr>
          <a:xfrm>
            <a:off x="8229600" y="2631281"/>
            <a:ext cx="1210588" cy="369332"/>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none" rtlCol="0">
            <a:spAutoFit/>
          </a:bodyPr>
          <a:lstStyle/>
          <a:p>
            <a:pPr>
              <a:defRPr/>
            </a:pPr>
            <a:r>
              <a:rPr lang="en-US" b="1" dirty="0">
                <a:solidFill>
                  <a:srgbClr val="FFFFFF"/>
                </a:solidFill>
                <a:latin typeface="Arial"/>
              </a:rPr>
              <a:t>Paul Ellis</a:t>
            </a:r>
          </a:p>
        </p:txBody>
      </p:sp>
      <p:sp>
        <p:nvSpPr>
          <p:cNvPr id="10" name="Title 1"/>
          <p:cNvSpPr txBox="1">
            <a:spLocks/>
          </p:cNvSpPr>
          <p:nvPr/>
        </p:nvSpPr>
        <p:spPr bwMode="auto">
          <a:xfrm>
            <a:off x="685800" y="76200"/>
            <a:ext cx="10515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Plain">
              <a:avLst/>
            </a:prstTxWarp>
          </a:bodyPr>
          <a:lstStyle>
            <a:lvl1pPr algn="l" rtl="0" eaLnBrk="0" fontAlgn="base" hangingPunct="0">
              <a:spcBef>
                <a:spcPct val="0"/>
              </a:spcBef>
              <a:spcAft>
                <a:spcPct val="0"/>
              </a:spcAft>
              <a:defRPr sz="4400">
                <a:solidFill>
                  <a:srgbClr val="F9C6C1"/>
                </a:solidFill>
                <a:latin typeface="+mj-lt"/>
                <a:ea typeface="+mj-ea"/>
                <a:cs typeface="+mj-cs"/>
              </a:defRPr>
            </a:lvl1pPr>
            <a:lvl2pPr algn="l" rtl="0" eaLnBrk="0" fontAlgn="base" hangingPunct="0">
              <a:spcBef>
                <a:spcPct val="0"/>
              </a:spcBef>
              <a:spcAft>
                <a:spcPct val="0"/>
              </a:spcAft>
              <a:defRPr sz="4400">
                <a:solidFill>
                  <a:srgbClr val="F9C6C1"/>
                </a:solidFill>
                <a:latin typeface="Arial" charset="0"/>
              </a:defRPr>
            </a:lvl2pPr>
            <a:lvl3pPr algn="l" rtl="0" eaLnBrk="0" fontAlgn="base" hangingPunct="0">
              <a:spcBef>
                <a:spcPct val="0"/>
              </a:spcBef>
              <a:spcAft>
                <a:spcPct val="0"/>
              </a:spcAft>
              <a:defRPr sz="4400">
                <a:solidFill>
                  <a:srgbClr val="F9C6C1"/>
                </a:solidFill>
                <a:latin typeface="Arial" charset="0"/>
              </a:defRPr>
            </a:lvl3pPr>
            <a:lvl4pPr algn="l" rtl="0" eaLnBrk="0" fontAlgn="base" hangingPunct="0">
              <a:spcBef>
                <a:spcPct val="0"/>
              </a:spcBef>
              <a:spcAft>
                <a:spcPct val="0"/>
              </a:spcAft>
              <a:defRPr sz="4400">
                <a:solidFill>
                  <a:srgbClr val="F9C6C1"/>
                </a:solidFill>
                <a:latin typeface="Arial" charset="0"/>
              </a:defRPr>
            </a:lvl4pPr>
            <a:lvl5pPr algn="l" rtl="0" eaLnBrk="0" fontAlgn="base" hangingPunct="0">
              <a:spcBef>
                <a:spcPct val="0"/>
              </a:spcBef>
              <a:spcAft>
                <a:spcPct val="0"/>
              </a:spcAft>
              <a:defRPr sz="4400">
                <a:solidFill>
                  <a:srgbClr val="F9C6C1"/>
                </a:solidFill>
                <a:latin typeface="Arial" charset="0"/>
              </a:defRPr>
            </a:lvl5pPr>
            <a:lvl6pPr marL="457200" algn="l" rtl="0" fontAlgn="base">
              <a:spcBef>
                <a:spcPct val="0"/>
              </a:spcBef>
              <a:spcAft>
                <a:spcPct val="0"/>
              </a:spcAft>
              <a:defRPr sz="4400">
                <a:solidFill>
                  <a:srgbClr val="F9C6C1"/>
                </a:solidFill>
                <a:latin typeface="Arial" charset="0"/>
              </a:defRPr>
            </a:lvl6pPr>
            <a:lvl7pPr marL="914400" algn="l" rtl="0" fontAlgn="base">
              <a:spcBef>
                <a:spcPct val="0"/>
              </a:spcBef>
              <a:spcAft>
                <a:spcPct val="0"/>
              </a:spcAft>
              <a:defRPr sz="4400">
                <a:solidFill>
                  <a:srgbClr val="F9C6C1"/>
                </a:solidFill>
                <a:latin typeface="Arial" charset="0"/>
              </a:defRPr>
            </a:lvl7pPr>
            <a:lvl8pPr marL="1371600" algn="l" rtl="0" fontAlgn="base">
              <a:spcBef>
                <a:spcPct val="0"/>
              </a:spcBef>
              <a:spcAft>
                <a:spcPct val="0"/>
              </a:spcAft>
              <a:defRPr sz="4400">
                <a:solidFill>
                  <a:srgbClr val="F9C6C1"/>
                </a:solidFill>
                <a:latin typeface="Arial" charset="0"/>
              </a:defRPr>
            </a:lvl8pPr>
            <a:lvl9pPr marL="1828800" algn="l" rtl="0" fontAlgn="base">
              <a:spcBef>
                <a:spcPct val="0"/>
              </a:spcBef>
              <a:spcAft>
                <a:spcPct val="0"/>
              </a:spcAft>
              <a:defRPr sz="4400">
                <a:solidFill>
                  <a:srgbClr val="F9C6C1"/>
                </a:solidFill>
                <a:latin typeface="Arial" charset="0"/>
              </a:defRPr>
            </a:lvl9pPr>
          </a:lstStyle>
          <a:p>
            <a:r>
              <a:rPr lang="en-US" sz="4800" kern="0">
                <a:latin typeface="Cambria" panose="02040503050406030204" pitchFamily="18" charset="0"/>
              </a:rPr>
              <a:t>Man’s Ways Lead To The Exclusion of </a:t>
            </a:r>
            <a:r>
              <a:rPr lang="en-US" sz="6000" kern="0" spc="600">
                <a:latin typeface="Cambria" panose="02040503050406030204" pitchFamily="18" charset="0"/>
              </a:rPr>
              <a:t>REPENTANCE</a:t>
            </a:r>
            <a:endParaRPr lang="en-US" sz="4800" kern="0" spc="600" dirty="0">
              <a:latin typeface="Cambria" panose="02040503050406030204" pitchFamily="18" charset="0"/>
            </a:endParaRPr>
          </a:p>
        </p:txBody>
      </p:sp>
      <p:sp>
        <p:nvSpPr>
          <p:cNvPr id="11" name="TextBox 10"/>
          <p:cNvSpPr txBox="1"/>
          <p:nvPr/>
        </p:nvSpPr>
        <p:spPr>
          <a:xfrm>
            <a:off x="641397" y="1485163"/>
            <a:ext cx="10775093" cy="954107"/>
          </a:xfrm>
          <a:prstGeom prst="rect">
            <a:avLst/>
          </a:prstGeom>
          <a:noFill/>
        </p:spPr>
        <p:txBody>
          <a:bodyPr wrap="none" rtlCol="0">
            <a:spAutoFit/>
          </a:bodyPr>
          <a:lstStyle/>
          <a:p>
            <a:r>
              <a:rPr lang="en-US" sz="2800" b="1" dirty="0"/>
              <a:t>3 Reasons Why I Don’t Preach On Repentance</a:t>
            </a:r>
            <a:br>
              <a:rPr lang="en-US" sz="2800" b="1" dirty="0"/>
            </a:br>
            <a:r>
              <a:rPr lang="en-US" sz="2800" b="1" dirty="0"/>
              <a:t>(“Turn from Sin”)</a:t>
            </a:r>
          </a:p>
        </p:txBody>
      </p:sp>
      <p:pic>
        <p:nvPicPr>
          <p:cNvPr id="1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134600" y="3994298"/>
            <a:ext cx="1922678" cy="2895600"/>
          </a:xfrm>
          <a:prstGeom prst="ellipse">
            <a:avLst/>
          </a:prstGeom>
          <a:noFill/>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100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Content Placeholder 2"/>
          <p:cNvSpPr>
            <a:spLocks noGrp="1"/>
          </p:cNvSpPr>
          <p:nvPr>
            <p:ph idx="1"/>
          </p:nvPr>
        </p:nvSpPr>
        <p:spPr>
          <a:xfrm>
            <a:off x="914400" y="381000"/>
            <a:ext cx="10363200" cy="3733800"/>
          </a:xfrm>
        </p:spPr>
        <p:txBody>
          <a:bodyPr/>
          <a:lstStyle/>
          <a:p>
            <a:pPr marL="0" indent="0" algn="ctr">
              <a:buNone/>
            </a:pPr>
            <a:r>
              <a:rPr lang="en-US" sz="6600" dirty="0">
                <a:solidFill>
                  <a:schemeClr val="accent5">
                    <a:lumMod val="20000"/>
                    <a:lumOff val="80000"/>
                  </a:schemeClr>
                </a:solidFill>
                <a:effectLst>
                  <a:outerShdw blurRad="38100" dist="38100" dir="2700000" algn="tl">
                    <a:srgbClr val="000000">
                      <a:alpha val="43137"/>
                    </a:srgbClr>
                  </a:outerShdw>
                </a:effectLst>
                <a:latin typeface="Baskerville Old Face" panose="02020602080505020303" pitchFamily="18" charset="0"/>
              </a:rPr>
              <a:t>“The entirety of Your word is truth, And every one of Your righteous judgments endures forever” (Psa. 119:160)</a:t>
            </a:r>
          </a:p>
        </p:txBody>
      </p:sp>
    </p:spTree>
    <p:extLst>
      <p:ext uri="{BB962C8B-B14F-4D97-AF65-F5344CB8AC3E}">
        <p14:creationId xmlns:p14="http://schemas.microsoft.com/office/powerpoint/2010/main" val="978227635"/>
      </p:ext>
    </p:extLst>
  </p:cSld>
  <p:clrMapOvr>
    <a:masterClrMapping/>
  </p:clrMapOvr>
  <p:transition spd="slow">
    <p:randomBar dir="vert"/>
  </p:transition>
</p:sld>
</file>

<file path=ppt/theme/theme1.xml><?xml version="1.0" encoding="utf-8"?>
<a:theme xmlns:a="http://schemas.openxmlformats.org/drawingml/2006/main" name="1_Red Sun">
  <a:themeElements>
    <a:clrScheme name="Custom 1">
      <a:dk1>
        <a:srgbClr val="000000"/>
      </a:dk1>
      <a:lt1>
        <a:srgbClr val="FFFFFF"/>
      </a:lt1>
      <a:dk2>
        <a:srgbClr val="000000"/>
      </a:dk2>
      <a:lt2>
        <a:srgbClr val="808080"/>
      </a:lt2>
      <a:accent1>
        <a:srgbClr val="FF0000"/>
      </a:accent1>
      <a:accent2>
        <a:srgbClr val="C00000"/>
      </a:accent2>
      <a:accent3>
        <a:srgbClr val="FFFFFF"/>
      </a:accent3>
      <a:accent4>
        <a:srgbClr val="000000"/>
      </a:accent4>
      <a:accent5>
        <a:srgbClr val="CC6600"/>
      </a:accent5>
      <a:accent6>
        <a:srgbClr val="CC3300"/>
      </a:accent6>
      <a:hlink>
        <a:srgbClr val="CCCCFF"/>
      </a:hlink>
      <a:folHlink>
        <a:srgbClr val="B2B2B2"/>
      </a:folHlink>
    </a:clrScheme>
    <a:fontScheme name="Red Su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d Sun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Red Sun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Red Sun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Red Sun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Red Sun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7290</TotalTime>
  <Words>1211</Words>
  <Application>Microsoft Office PowerPoint</Application>
  <PresentationFormat>Widescreen</PresentationFormat>
  <Paragraphs>140</Paragraphs>
  <Slides>16</Slides>
  <Notes>11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Candara</vt:lpstr>
      <vt:lpstr>Wingdings</vt:lpstr>
      <vt:lpstr>Baskerville Old Face</vt:lpstr>
      <vt:lpstr>Arial</vt:lpstr>
      <vt:lpstr>Bookman Old Style</vt:lpstr>
      <vt:lpstr>Cambria</vt:lpstr>
      <vt:lpstr>Berlin Sans FB Demi</vt:lpstr>
      <vt:lpstr>Segoe UI Semibold</vt:lpstr>
      <vt:lpstr>Book Antiqua</vt:lpstr>
      <vt:lpstr>Calibri</vt:lpstr>
      <vt:lpstr>Arial Black</vt:lpstr>
      <vt:lpstr>Calibri Light</vt:lpstr>
      <vt:lpstr>1_Red Sun</vt:lpstr>
      <vt:lpstr>Office Theme</vt:lpstr>
      <vt:lpstr>PowerPoint Presentation</vt:lpstr>
      <vt:lpstr>Previously:</vt:lpstr>
      <vt:lpstr>PowerPoint Presentation</vt:lpstr>
      <vt:lpstr>If I were Satan’s Minister…</vt:lpstr>
      <vt:lpstr>REPENTANCE</vt:lpstr>
      <vt:lpstr>Jesus &amp; Jonah</vt:lpstr>
      <vt:lpstr>Man’s Ways Lead To The Exclusion of REPENTANCE</vt:lpstr>
      <vt:lpstr>PowerPoint Presentation</vt:lpstr>
      <vt:lpstr>PowerPoint Presentation</vt:lpstr>
      <vt:lpstr>How Important Was REPENTANCE to the Apostle John?</vt:lpstr>
      <vt:lpstr>In Revelation</vt:lpstr>
      <vt:lpstr>In What He Saw Required of Others</vt:lpstr>
      <vt:lpstr>In What He Saw Required of Others</vt:lpstr>
      <vt:lpstr>In What Was Required Of Him</vt:lpstr>
      <vt:lpstr>Transformed</vt:lpstr>
      <vt:lpstr>Transformed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I Were Satan’s Minister. . .</dc:title>
  <dc:creator>Preferred Customer</dc:creator>
  <cp:lastModifiedBy>Steven J. Wallace</cp:lastModifiedBy>
  <cp:revision>172</cp:revision>
  <dcterms:created xsi:type="dcterms:W3CDTF">2006-11-23T00:06:40Z</dcterms:created>
  <dcterms:modified xsi:type="dcterms:W3CDTF">2017-02-17T19:04:35Z</dcterms:modified>
</cp:coreProperties>
</file>